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2"/>
  </p:notesMasterIdLst>
  <p:sldIdLst>
    <p:sldId id="256" r:id="rId2"/>
    <p:sldId id="287" r:id="rId3"/>
    <p:sldId id="290" r:id="rId4"/>
    <p:sldId id="288" r:id="rId5"/>
    <p:sldId id="327" r:id="rId6"/>
    <p:sldId id="318" r:id="rId7"/>
    <p:sldId id="259" r:id="rId8"/>
    <p:sldId id="314" r:id="rId9"/>
    <p:sldId id="307" r:id="rId10"/>
    <p:sldId id="297" r:id="rId11"/>
    <p:sldId id="301" r:id="rId12"/>
    <p:sldId id="322" r:id="rId13"/>
    <p:sldId id="295" r:id="rId14"/>
    <p:sldId id="289" r:id="rId15"/>
    <p:sldId id="292" r:id="rId16"/>
    <p:sldId id="258" r:id="rId17"/>
    <p:sldId id="305" r:id="rId18"/>
    <p:sldId id="326" r:id="rId19"/>
    <p:sldId id="266" r:id="rId20"/>
    <p:sldId id="325" r:id="rId21"/>
    <p:sldId id="304" r:id="rId22"/>
    <p:sldId id="323" r:id="rId23"/>
    <p:sldId id="324" r:id="rId24"/>
    <p:sldId id="315" r:id="rId25"/>
    <p:sldId id="316" r:id="rId26"/>
    <p:sldId id="317" r:id="rId27"/>
    <p:sldId id="311" r:id="rId28"/>
    <p:sldId id="312" r:id="rId29"/>
    <p:sldId id="313" r:id="rId30"/>
    <p:sldId id="26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schober" initials="d" lastIdx="1" clrIdx="0">
    <p:extLst>
      <p:ext uri="{19B8F6BF-5375-455C-9EA6-DF929625EA0E}">
        <p15:presenceInfo xmlns:p15="http://schemas.microsoft.com/office/powerpoint/2012/main" userId="dscho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3" autoAdjust="0"/>
    <p:restoredTop sz="94660"/>
  </p:normalViewPr>
  <p:slideViewPr>
    <p:cSldViewPr snapToGrid="0" snapToObjects="1">
      <p:cViewPr varScale="1">
        <p:scale>
          <a:sx n="105" d="100"/>
          <a:sy n="105" d="100"/>
        </p:scale>
        <p:origin x="389"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10-23T11:16:53.237" idx="1">
    <p:pos x="10" y="10"/>
    <p:text>Advantage of CV usage in XML:
Multiple validation levels are established: XML syntax correctness is validated by the XML parser. Structural validity of XML instances (xml element and attribute position, order and cardinality) are validated by correlation with the xsd. 
Semantic validity of CV terms used in a valid XML instance (allowed CV terms, position/relation to each other, cardinality) is validated by rule-based proprietary validators:
 By means of cardinality specifications and XPath expressions defined in an XML mapping file (an instances of the CvMappingRules.xsd ), one can define what ontology terms are allowed in a specific location of the data model.</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7FEEE6-3FE4-3D4D-956E-12EEE04988E4}" type="datetimeFigureOut">
              <a:rPr lang="en-US" smtClean="0"/>
              <a:t>1/23/2018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EBDDEC-872F-AC46-9EB4-45FC81D14714}" type="slidenum">
              <a:rPr lang="en-US" smtClean="0"/>
              <a:t>‹Nr.›</a:t>
            </a:fld>
            <a:endParaRPr lang="en-US"/>
          </a:p>
        </p:txBody>
      </p:sp>
    </p:spTree>
    <p:extLst>
      <p:ext uri="{BB962C8B-B14F-4D97-AF65-F5344CB8AC3E}">
        <p14:creationId xmlns:p14="http://schemas.microsoft.com/office/powerpoint/2010/main" val="36696118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CEBDDEC-872F-AC46-9EB4-45FC81D14714}" type="slidenum">
              <a:rPr lang="en-US" smtClean="0"/>
              <a:t>2</a:t>
            </a:fld>
            <a:endParaRPr lang="en-US"/>
          </a:p>
        </p:txBody>
      </p:sp>
    </p:spTree>
    <p:extLst>
      <p:ext uri="{BB962C8B-B14F-4D97-AF65-F5344CB8AC3E}">
        <p14:creationId xmlns:p14="http://schemas.microsoft.com/office/powerpoint/2010/main" val="1756602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1"/>
          <p:cNvSpPr txBox="1">
            <a:spLocks/>
          </p:cNvSpPr>
          <p:nvPr/>
        </p:nvSpPr>
        <p:spPr>
          <a:xfrm>
            <a:off x="0" y="1705939"/>
            <a:ext cx="9144000" cy="2129310"/>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ctrTitle"/>
          </p:nvPr>
        </p:nvSpPr>
        <p:spPr>
          <a:xfrm>
            <a:off x="685800" y="1981001"/>
            <a:ext cx="7772400" cy="1470025"/>
          </a:xfrm>
        </p:spPr>
        <p:txBody>
          <a:bodyPr/>
          <a:lstStyle>
            <a:lvl1pPr>
              <a:defRPr b="0" i="0">
                <a:solidFill>
                  <a:schemeClr val="bg1"/>
                </a:solidFill>
                <a:latin typeface="Gotham-BoldItalic"/>
                <a:cs typeface="Gotham-BoldItalic"/>
              </a:defRPr>
            </a:lvl1pPr>
          </a:lstStyle>
          <a:p>
            <a:r>
              <a:rPr lang="en-GB" smtClean="0"/>
              <a:t>Click to edit Master title style</a:t>
            </a:r>
            <a:endParaRPr lang="en-US" dirty="0"/>
          </a:p>
        </p:txBody>
      </p:sp>
      <p:sp>
        <p:nvSpPr>
          <p:cNvPr id="3" name="Subtitle 2"/>
          <p:cNvSpPr>
            <a:spLocks noGrp="1"/>
          </p:cNvSpPr>
          <p:nvPr>
            <p:ph type="subTitle" idx="1"/>
          </p:nvPr>
        </p:nvSpPr>
        <p:spPr>
          <a:xfrm>
            <a:off x="1371600" y="4085432"/>
            <a:ext cx="6400800" cy="1281426"/>
          </a:xfrm>
        </p:spPr>
        <p:txBody>
          <a:bodyPr/>
          <a:lstStyle>
            <a:lvl1pPr marL="0" indent="0" algn="ctr">
              <a:buNone/>
              <a:defRPr b="0" i="0">
                <a:solidFill>
                  <a:schemeClr val="accent6">
                    <a:lumMod val="60000"/>
                    <a:lumOff val="40000"/>
                  </a:schemeClr>
                </a:solidFill>
                <a:latin typeface="Gotham-Book"/>
                <a:cs typeface="Gotham-Boo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6">
                    <a:lumMod val="40000"/>
                    <a:lumOff val="60000"/>
                  </a:schemeClr>
                </a:solidFill>
              </a:defRPr>
            </a:lvl1pPr>
          </a:lstStyle>
          <a:p>
            <a:fld id="{5B2DF2D1-36F9-4421-B722-A7A6852459FB}" type="datetime1">
              <a:rPr lang="en-US" smtClean="0"/>
              <a:t>1/23/2018</a:t>
            </a:fld>
            <a:endParaRPr lang="en-US"/>
          </a:p>
        </p:txBody>
      </p:sp>
      <p:sp>
        <p:nvSpPr>
          <p:cNvPr id="5" name="Footer Placeholder 4"/>
          <p:cNvSpPr>
            <a:spLocks noGrp="1"/>
          </p:cNvSpPr>
          <p:nvPr>
            <p:ph type="ftr" sz="quarter" idx="11"/>
          </p:nvPr>
        </p:nvSpPr>
        <p:spPr/>
        <p:txBody>
          <a:bodyPr/>
          <a:lstStyle>
            <a:lvl1pPr>
              <a:defRPr>
                <a:solidFill>
                  <a:schemeClr val="accent6">
                    <a:lumMod val="40000"/>
                    <a:lumOff val="6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6">
                    <a:lumMod val="40000"/>
                    <a:lumOff val="60000"/>
                  </a:schemeClr>
                </a:solidFill>
              </a:defRPr>
            </a:lvl1pPr>
          </a:lstStyle>
          <a:p>
            <a:fld id="{90FC4FFB-B965-8740-A682-FFDFBB4E4C58}" type="slidenum">
              <a:rPr lang="en-US" smtClean="0"/>
              <a:t>‹Nr.›</a:t>
            </a:fld>
            <a:endParaRPr lang="en-US"/>
          </a:p>
        </p:txBody>
      </p:sp>
      <p:pic>
        <p:nvPicPr>
          <p:cNvPr id="7" name="Picture 6" descr="PhenoMeNal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216" y="254323"/>
            <a:ext cx="1898255" cy="1119448"/>
          </a:xfrm>
          <a:prstGeom prst="rect">
            <a:avLst/>
          </a:prstGeom>
        </p:spPr>
      </p:pic>
    </p:spTree>
    <p:extLst>
      <p:ext uri="{BB962C8B-B14F-4D97-AF65-F5344CB8AC3E}">
        <p14:creationId xmlns:p14="http://schemas.microsoft.com/office/powerpoint/2010/main" val="1196889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txBox="1">
            <a:spLocks/>
          </p:cNvSpPr>
          <p:nvPr/>
        </p:nvSpPr>
        <p:spPr>
          <a:xfrm>
            <a:off x="0" y="0"/>
            <a:ext cx="9150649"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lvl1pPr>
              <a:defRPr>
                <a:solidFill>
                  <a:srgbClr val="FFFFFF"/>
                </a:solidFill>
              </a:defRPr>
            </a:lvl1pPr>
          </a:lstStyle>
          <a:p>
            <a:r>
              <a:rPr lang="en-GB"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lvl1pPr>
              <a:defRPr>
                <a:solidFill>
                  <a:schemeClr val="accent6">
                    <a:lumMod val="40000"/>
                    <a:lumOff val="60000"/>
                  </a:schemeClr>
                </a:solidFill>
              </a:defRPr>
            </a:lvl1pPr>
          </a:lstStyle>
          <a:p>
            <a:fld id="{3B753263-D34C-4C23-A9C9-F18CFBCD10CB}" type="datetime1">
              <a:rPr lang="en-US" smtClean="0"/>
              <a:t>1/23/2018</a:t>
            </a:fld>
            <a:endParaRPr lang="en-US"/>
          </a:p>
        </p:txBody>
      </p:sp>
      <p:sp>
        <p:nvSpPr>
          <p:cNvPr id="5" name="Footer Placeholder 4"/>
          <p:cNvSpPr>
            <a:spLocks noGrp="1"/>
          </p:cNvSpPr>
          <p:nvPr>
            <p:ph type="ftr" sz="quarter" idx="11"/>
          </p:nvPr>
        </p:nvSpPr>
        <p:spPr/>
        <p:txBody>
          <a:bodyPr/>
          <a:lstStyle>
            <a:lvl1pPr>
              <a:defRPr>
                <a:solidFill>
                  <a:schemeClr val="accent6">
                    <a:lumMod val="40000"/>
                    <a:lumOff val="6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6">
                    <a:lumMod val="40000"/>
                    <a:lumOff val="60000"/>
                  </a:schemeClr>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4250527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4CF20CC-0620-452F-9522-BA5506C97275}" type="datetime1">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FC4FFB-B965-8740-A682-FFDFBB4E4C58}" type="slidenum">
              <a:rPr lang="en-US" smtClean="0"/>
              <a:t>‹Nr.›</a:t>
            </a:fld>
            <a:endParaRPr lang="en-US"/>
          </a:p>
        </p:txBody>
      </p:sp>
    </p:spTree>
    <p:extLst>
      <p:ext uri="{BB962C8B-B14F-4D97-AF65-F5344CB8AC3E}">
        <p14:creationId xmlns:p14="http://schemas.microsoft.com/office/powerpoint/2010/main" val="737801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Title 1"/>
          <p:cNvSpPr txBox="1">
            <a:spLocks/>
          </p:cNvSpPr>
          <p:nvPr/>
        </p:nvSpPr>
        <p:spPr>
          <a:xfrm>
            <a:off x="0" y="-1"/>
            <a:ext cx="9144000"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GB"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10"/>
          </p:nvPr>
        </p:nvSpPr>
        <p:spPr/>
        <p:txBody>
          <a:bodyPr/>
          <a:lstStyle>
            <a:lvl1pPr>
              <a:defRPr>
                <a:solidFill>
                  <a:srgbClr val="ABADD4"/>
                </a:solidFill>
              </a:defRPr>
            </a:lvl1pPr>
          </a:lstStyle>
          <a:p>
            <a:fld id="{78DB94A5-FE63-46C3-9EC3-F5C48BC861FA}" type="datetime1">
              <a:rPr lang="en-US" smtClean="0"/>
              <a:t>1/23/2018</a:t>
            </a:fld>
            <a:endParaRPr lang="en-US"/>
          </a:p>
        </p:txBody>
      </p:sp>
      <p:sp>
        <p:nvSpPr>
          <p:cNvPr id="5" name="Footer Placeholder 4"/>
          <p:cNvSpPr>
            <a:spLocks noGrp="1"/>
          </p:cNvSpPr>
          <p:nvPr>
            <p:ph type="ftr" sz="quarter" idx="11"/>
          </p:nvPr>
        </p:nvSpPr>
        <p:spPr/>
        <p:txBody>
          <a:bodyPr/>
          <a:lstStyle>
            <a:lvl1pPr>
              <a:defRPr>
                <a:solidFill>
                  <a:srgbClr val="ABADD4"/>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ABADD4"/>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3917140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txBox="1">
            <a:spLocks/>
          </p:cNvSpPr>
          <p:nvPr/>
        </p:nvSpPr>
        <p:spPr>
          <a:xfrm>
            <a:off x="0" y="-1"/>
            <a:ext cx="9144000" cy="6858001"/>
          </a:xfrm>
          <a:prstGeom prst="rect">
            <a:avLst/>
          </a:prstGeom>
          <a:solidFill>
            <a:srgbClr val="525991"/>
          </a:solidFill>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lvl1pPr>
              <a:defRPr>
                <a:solidFill>
                  <a:srgbClr val="FFFFFF"/>
                </a:solidFill>
              </a:defRPr>
            </a:lvl1pPr>
          </a:lstStyle>
          <a:p>
            <a:fld id="{55FF013E-7BA0-41A3-A4C6-7748232E67B2}" type="datetime1">
              <a:rPr lang="en-US" smtClean="0"/>
              <a:t>1/23/2018</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90FC4FFB-B965-8740-A682-FFDFBB4E4C58}" type="slidenum">
              <a:rPr lang="en-US" smtClean="0"/>
              <a:t>‹Nr.›</a:t>
            </a:fld>
            <a:endParaRPr lang="en-US"/>
          </a:p>
        </p:txBody>
      </p:sp>
      <p:pic>
        <p:nvPicPr>
          <p:cNvPr id="8" name="Picture 7" descr="whit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414" y="219429"/>
            <a:ext cx="1238086" cy="1215369"/>
          </a:xfrm>
          <a:prstGeom prst="rect">
            <a:avLst/>
          </a:prstGeom>
        </p:spPr>
      </p:pic>
    </p:spTree>
    <p:extLst>
      <p:ext uri="{BB962C8B-B14F-4D97-AF65-F5344CB8AC3E}">
        <p14:creationId xmlns:p14="http://schemas.microsoft.com/office/powerpoint/2010/main" val="1251284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1"/>
          <p:cNvSpPr txBox="1">
            <a:spLocks/>
          </p:cNvSpPr>
          <p:nvPr/>
        </p:nvSpPr>
        <p:spPr>
          <a:xfrm>
            <a:off x="0" y="-1"/>
            <a:ext cx="9144000"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GB"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accent6"/>
                </a:solidFill>
              </a:defRPr>
            </a:lvl1pPr>
            <a:lvl2pPr>
              <a:defRPr sz="2400">
                <a:solidFill>
                  <a:schemeClr val="accent6"/>
                </a:solidFill>
              </a:defRPr>
            </a:lvl2pPr>
            <a:lvl3pPr>
              <a:defRPr sz="2000">
                <a:solidFill>
                  <a:schemeClr val="accent6"/>
                </a:solidFill>
              </a:defRPr>
            </a:lvl3pPr>
            <a:lvl4pPr>
              <a:defRPr sz="1800">
                <a:solidFill>
                  <a:schemeClr val="accent6"/>
                </a:solidFill>
              </a:defRPr>
            </a:lvl4pPr>
            <a:lvl5pPr>
              <a:defRPr sz="1800">
                <a:solidFill>
                  <a:schemeClr val="accent6"/>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accent6"/>
                </a:solidFill>
              </a:defRPr>
            </a:lvl1pPr>
            <a:lvl2pPr>
              <a:defRPr sz="2400">
                <a:solidFill>
                  <a:schemeClr val="accent6"/>
                </a:solidFill>
              </a:defRPr>
            </a:lvl2pPr>
            <a:lvl3pPr>
              <a:defRPr sz="2000">
                <a:solidFill>
                  <a:schemeClr val="accent6"/>
                </a:solidFill>
              </a:defRPr>
            </a:lvl3pPr>
            <a:lvl4pPr>
              <a:defRPr sz="1800">
                <a:solidFill>
                  <a:schemeClr val="accent6"/>
                </a:solidFill>
              </a:defRPr>
            </a:lvl4pPr>
            <a:lvl5pPr>
              <a:defRPr sz="1800">
                <a:solidFill>
                  <a:schemeClr val="accent6"/>
                </a:solidFill>
              </a:defRPr>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lvl1pPr>
              <a:defRPr>
                <a:solidFill>
                  <a:schemeClr val="accent6">
                    <a:lumMod val="40000"/>
                    <a:lumOff val="60000"/>
                  </a:schemeClr>
                </a:solidFill>
              </a:defRPr>
            </a:lvl1pPr>
          </a:lstStyle>
          <a:p>
            <a:fld id="{943E0C5A-F7FE-4E68-B1F4-57FCD74FD910}" type="datetime1">
              <a:rPr lang="en-US" smtClean="0"/>
              <a:t>1/23/2018</a:t>
            </a:fld>
            <a:endParaRPr lang="en-US"/>
          </a:p>
        </p:txBody>
      </p:sp>
      <p:sp>
        <p:nvSpPr>
          <p:cNvPr id="6" name="Footer Placeholder 5"/>
          <p:cNvSpPr>
            <a:spLocks noGrp="1"/>
          </p:cNvSpPr>
          <p:nvPr>
            <p:ph type="ftr" sz="quarter" idx="11"/>
          </p:nvPr>
        </p:nvSpPr>
        <p:spPr/>
        <p:txBody>
          <a:bodyPr/>
          <a:lstStyle>
            <a:lvl1pPr>
              <a:defRPr>
                <a:solidFill>
                  <a:schemeClr val="accent6">
                    <a:lumMod val="40000"/>
                    <a:lumOff val="60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6">
                    <a:lumMod val="40000"/>
                    <a:lumOff val="60000"/>
                  </a:schemeClr>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2968222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
          <p:cNvSpPr txBox="1">
            <a:spLocks/>
          </p:cNvSpPr>
          <p:nvPr/>
        </p:nvSpPr>
        <p:spPr>
          <a:xfrm>
            <a:off x="0" y="-1"/>
            <a:ext cx="9144000"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lvl1pPr>
              <a:defRPr>
                <a:solidFill>
                  <a:srgbClr val="FFFFFF"/>
                </a:solidFill>
              </a:defRPr>
            </a:lvl1pPr>
          </a:lstStyle>
          <a:p>
            <a:r>
              <a:rPr lang="en-GB"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solidFill>
                  <a:schemeClr val="accent6"/>
                </a:solidFill>
              </a:defRPr>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chemeClr val="accent6"/>
                </a:solidFill>
              </a:defRPr>
            </a:lvl1pPr>
            <a:lvl2pPr>
              <a:defRPr sz="2000">
                <a:solidFill>
                  <a:schemeClr val="accent6"/>
                </a:solidFill>
              </a:defRPr>
            </a:lvl2pPr>
            <a:lvl3pPr>
              <a:defRPr sz="1800">
                <a:solidFill>
                  <a:schemeClr val="accent6"/>
                </a:solidFill>
              </a:defRPr>
            </a:lvl3pPr>
            <a:lvl4pPr>
              <a:defRPr sz="1600">
                <a:solidFill>
                  <a:schemeClr val="accent6"/>
                </a:solidFill>
              </a:defRPr>
            </a:lvl4pPr>
            <a:lvl5pPr>
              <a:defRPr sz="1600">
                <a:solidFill>
                  <a:schemeClr val="accent6"/>
                </a:solidFill>
              </a:defRPr>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lvl1pPr>
              <a:defRPr>
                <a:solidFill>
                  <a:schemeClr val="accent6">
                    <a:lumMod val="40000"/>
                    <a:lumOff val="60000"/>
                  </a:schemeClr>
                </a:solidFill>
              </a:defRPr>
            </a:lvl1pPr>
          </a:lstStyle>
          <a:p>
            <a:fld id="{F16641E2-6B47-4528-9496-DD4426122C86}" type="datetime1">
              <a:rPr lang="en-US" smtClean="0"/>
              <a:t>1/23/2018</a:t>
            </a:fld>
            <a:endParaRPr lang="en-US"/>
          </a:p>
        </p:txBody>
      </p:sp>
      <p:sp>
        <p:nvSpPr>
          <p:cNvPr id="8" name="Footer Placeholder 7"/>
          <p:cNvSpPr>
            <a:spLocks noGrp="1"/>
          </p:cNvSpPr>
          <p:nvPr>
            <p:ph type="ftr" sz="quarter" idx="11"/>
          </p:nvPr>
        </p:nvSpPr>
        <p:spPr/>
        <p:txBody>
          <a:bodyPr/>
          <a:lstStyle>
            <a:lvl1pPr>
              <a:defRPr>
                <a:solidFill>
                  <a:schemeClr val="accent6">
                    <a:lumMod val="40000"/>
                    <a:lumOff val="60000"/>
                  </a:scheme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chemeClr val="accent6">
                    <a:lumMod val="40000"/>
                    <a:lumOff val="60000"/>
                  </a:schemeClr>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2982373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1"/>
          <p:cNvSpPr txBox="1">
            <a:spLocks/>
          </p:cNvSpPr>
          <p:nvPr/>
        </p:nvSpPr>
        <p:spPr>
          <a:xfrm>
            <a:off x="0" y="-1"/>
            <a:ext cx="9144000"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p:txBody>
          <a:bodyPr/>
          <a:lstStyle>
            <a:lvl1pPr>
              <a:defRPr>
                <a:solidFill>
                  <a:schemeClr val="bg1"/>
                </a:solidFill>
              </a:defRPr>
            </a:lvl1pPr>
          </a:lstStyle>
          <a:p>
            <a:r>
              <a:rPr lang="en-GB" smtClean="0"/>
              <a:t>Click to edit Master title style</a:t>
            </a:r>
            <a:endParaRPr lang="en-US" dirty="0"/>
          </a:p>
        </p:txBody>
      </p:sp>
      <p:sp>
        <p:nvSpPr>
          <p:cNvPr id="3" name="Date Placeholder 2"/>
          <p:cNvSpPr>
            <a:spLocks noGrp="1"/>
          </p:cNvSpPr>
          <p:nvPr>
            <p:ph type="dt" sz="half" idx="10"/>
          </p:nvPr>
        </p:nvSpPr>
        <p:spPr/>
        <p:txBody>
          <a:bodyPr/>
          <a:lstStyle>
            <a:lvl1pPr>
              <a:defRPr>
                <a:solidFill>
                  <a:srgbClr val="ABADD4"/>
                </a:solidFill>
              </a:defRPr>
            </a:lvl1pPr>
          </a:lstStyle>
          <a:p>
            <a:fld id="{31C7FE54-0470-45B2-B567-909CE626C0AF}" type="datetime1">
              <a:rPr lang="en-US" smtClean="0"/>
              <a:t>1/23/2018</a:t>
            </a:fld>
            <a:endParaRPr lang="en-US"/>
          </a:p>
        </p:txBody>
      </p:sp>
      <p:sp>
        <p:nvSpPr>
          <p:cNvPr id="4" name="Footer Placeholder 3"/>
          <p:cNvSpPr>
            <a:spLocks noGrp="1"/>
          </p:cNvSpPr>
          <p:nvPr>
            <p:ph type="ftr" sz="quarter" idx="11"/>
          </p:nvPr>
        </p:nvSpPr>
        <p:spPr/>
        <p:txBody>
          <a:bodyPr/>
          <a:lstStyle>
            <a:lvl1pPr>
              <a:defRPr>
                <a:solidFill>
                  <a:srgbClr val="ABADD4"/>
                </a:solidFill>
              </a:defRPr>
            </a:lvl1pPr>
          </a:lstStyle>
          <a:p>
            <a:endParaRPr lang="en-US"/>
          </a:p>
        </p:txBody>
      </p:sp>
      <p:sp>
        <p:nvSpPr>
          <p:cNvPr id="5" name="Slide Number Placeholder 4"/>
          <p:cNvSpPr>
            <a:spLocks noGrp="1"/>
          </p:cNvSpPr>
          <p:nvPr>
            <p:ph type="sldNum" sz="quarter" idx="12"/>
          </p:nvPr>
        </p:nvSpPr>
        <p:spPr/>
        <p:txBody>
          <a:bodyPr/>
          <a:lstStyle>
            <a:lvl1pPr>
              <a:defRPr>
                <a:solidFill>
                  <a:srgbClr val="ABADD4"/>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2263271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rgbClr val="ABADD4"/>
                </a:solidFill>
              </a:defRPr>
            </a:lvl1pPr>
          </a:lstStyle>
          <a:p>
            <a:fld id="{9E45B99E-C03D-41DD-AEA3-992A86DAE6D2}" type="datetime1">
              <a:rPr lang="en-US" smtClean="0"/>
              <a:t>1/23/2018</a:t>
            </a:fld>
            <a:endParaRPr lang="en-US"/>
          </a:p>
        </p:txBody>
      </p:sp>
      <p:sp>
        <p:nvSpPr>
          <p:cNvPr id="3" name="Footer Placeholder 2"/>
          <p:cNvSpPr>
            <a:spLocks noGrp="1"/>
          </p:cNvSpPr>
          <p:nvPr>
            <p:ph type="ftr" sz="quarter" idx="11"/>
          </p:nvPr>
        </p:nvSpPr>
        <p:spPr/>
        <p:txBody>
          <a:bodyPr/>
          <a:lstStyle>
            <a:lvl1pPr>
              <a:defRPr>
                <a:solidFill>
                  <a:srgbClr val="ABADD4"/>
                </a:solidFill>
              </a:defRPr>
            </a:lvl1pPr>
          </a:lstStyle>
          <a:p>
            <a:endParaRPr lang="en-US"/>
          </a:p>
        </p:txBody>
      </p:sp>
      <p:sp>
        <p:nvSpPr>
          <p:cNvPr id="4" name="Slide Number Placeholder 3"/>
          <p:cNvSpPr>
            <a:spLocks noGrp="1"/>
          </p:cNvSpPr>
          <p:nvPr>
            <p:ph type="sldNum" sz="quarter" idx="12"/>
          </p:nvPr>
        </p:nvSpPr>
        <p:spPr/>
        <p:txBody>
          <a:bodyPr/>
          <a:lstStyle>
            <a:lvl1pPr>
              <a:defRPr>
                <a:solidFill>
                  <a:srgbClr val="ABADD4"/>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84584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1"/>
          <p:cNvSpPr txBox="1">
            <a:spLocks/>
          </p:cNvSpPr>
          <p:nvPr/>
        </p:nvSpPr>
        <p:spPr>
          <a:xfrm>
            <a:off x="0" y="-1"/>
            <a:ext cx="3124200" cy="6858001"/>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457201" y="273050"/>
            <a:ext cx="2667000" cy="1162050"/>
          </a:xfrm>
        </p:spPr>
        <p:txBody>
          <a:bodyPr anchor="b"/>
          <a:lstStyle>
            <a:lvl1pPr algn="l">
              <a:defRPr sz="2000" b="1">
                <a:solidFill>
                  <a:schemeClr val="bg1"/>
                </a:solidFill>
              </a:defRPr>
            </a:lvl1pPr>
          </a:lstStyle>
          <a:p>
            <a:r>
              <a:rPr lang="en-GB" smtClean="0"/>
              <a:t>Click to edit Master title style</a:t>
            </a:r>
            <a:endParaRPr lang="en-US"/>
          </a:p>
        </p:txBody>
      </p:sp>
      <p:sp>
        <p:nvSpPr>
          <p:cNvPr id="3" name="Content Placeholder 2"/>
          <p:cNvSpPr>
            <a:spLocks noGrp="1"/>
          </p:cNvSpPr>
          <p:nvPr>
            <p:ph idx="1"/>
          </p:nvPr>
        </p:nvSpPr>
        <p:spPr>
          <a:xfrm>
            <a:off x="3271295" y="273050"/>
            <a:ext cx="5415505" cy="5853113"/>
          </a:xfrm>
        </p:spPr>
        <p:txBody>
          <a:bodyPr/>
          <a:lstStyle>
            <a:lvl1pPr>
              <a:defRPr sz="3200">
                <a:solidFill>
                  <a:schemeClr val="accent6"/>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Text Placeholder 3"/>
          <p:cNvSpPr>
            <a:spLocks noGrp="1"/>
          </p:cNvSpPr>
          <p:nvPr>
            <p:ph type="body" sz="half" idx="2"/>
          </p:nvPr>
        </p:nvSpPr>
        <p:spPr>
          <a:xfrm>
            <a:off x="457200" y="1435100"/>
            <a:ext cx="2667001" cy="46910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5FBDD3CF-A860-4E26-88E0-C47D759B3D33}" type="datetime1">
              <a:rPr lang="en-US" smtClean="0"/>
              <a:t>1/23/2018</a:t>
            </a:fld>
            <a:endParaRPr lang="en-US"/>
          </a:p>
        </p:txBody>
      </p:sp>
      <p:sp>
        <p:nvSpPr>
          <p:cNvPr id="6" name="Footer Placeholder 5"/>
          <p:cNvSpPr>
            <a:spLocks noGrp="1"/>
          </p:cNvSpPr>
          <p:nvPr>
            <p:ph type="ftr" sz="quarter" idx="11"/>
          </p:nvPr>
        </p:nvSpPr>
        <p:spPr/>
        <p:txBody>
          <a:bodyPr/>
          <a:lstStyle>
            <a:lvl1pPr>
              <a:defRPr>
                <a:solidFill>
                  <a:schemeClr val="accent6">
                    <a:lumMod val="40000"/>
                    <a:lumOff val="60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6">
                    <a:lumMod val="40000"/>
                    <a:lumOff val="60000"/>
                  </a:schemeClr>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274804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1"/>
          <p:cNvSpPr txBox="1">
            <a:spLocks/>
          </p:cNvSpPr>
          <p:nvPr/>
        </p:nvSpPr>
        <p:spPr>
          <a:xfrm>
            <a:off x="0" y="4727575"/>
            <a:ext cx="9150649" cy="1506705"/>
          </a:xfrm>
          <a:prstGeom prst="rect">
            <a:avLst/>
          </a:prstGeom>
          <a:solidFill>
            <a:srgbClr val="525991"/>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solidFill>
                <a:schemeClr val="bg1"/>
              </a:solidFill>
            </a:endParaRPr>
          </a:p>
        </p:txBody>
      </p:sp>
      <p:sp>
        <p:nvSpPr>
          <p:cNvPr id="2" name="Title 1"/>
          <p:cNvSpPr>
            <a:spLocks noGrp="1"/>
          </p:cNvSpPr>
          <p:nvPr>
            <p:ph type="title"/>
          </p:nvPr>
        </p:nvSpPr>
        <p:spPr>
          <a:xfrm>
            <a:off x="1792288" y="4800600"/>
            <a:ext cx="5486400" cy="566738"/>
          </a:xfrm>
        </p:spPr>
        <p:txBody>
          <a:bodyPr anchor="b"/>
          <a:lstStyle>
            <a:lvl1pPr algn="l">
              <a:defRPr sz="2000" b="1">
                <a:solidFill>
                  <a:srgbClr val="FFFFFF"/>
                </a:solidFill>
              </a:defRPr>
            </a:lvl1pPr>
          </a:lstStyle>
          <a:p>
            <a:r>
              <a:rPr lang="en-GB"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28914129-3560-4171-AB7B-74C946EF428E}" type="datetime1">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FC4FFB-B965-8740-A682-FFDFBB4E4C58}" type="slidenum">
              <a:rPr lang="en-US" smtClean="0"/>
              <a:t>‹Nr.›</a:t>
            </a:fld>
            <a:endParaRPr lang="en-US"/>
          </a:p>
        </p:txBody>
      </p:sp>
    </p:spTree>
    <p:extLst>
      <p:ext uri="{BB962C8B-B14F-4D97-AF65-F5344CB8AC3E}">
        <p14:creationId xmlns:p14="http://schemas.microsoft.com/office/powerpoint/2010/main" val="87390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261A14-FCEA-4FA5-A862-6EB097556956}" type="datetime1">
              <a:rPr lang="en-US" smtClean="0"/>
              <a:t>1/23/2018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FC4FFB-B965-8740-A682-FFDFBB4E4C58}" type="slidenum">
              <a:rPr lang="en-US" smtClean="0"/>
              <a:t>‹Nr.›</a:t>
            </a:fld>
            <a:endParaRPr lang="en-US"/>
          </a:p>
        </p:txBody>
      </p:sp>
    </p:spTree>
    <p:extLst>
      <p:ext uri="{BB962C8B-B14F-4D97-AF65-F5344CB8AC3E}">
        <p14:creationId xmlns:p14="http://schemas.microsoft.com/office/powerpoint/2010/main" val="33849913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000" b="0" i="0" kern="1200">
          <a:solidFill>
            <a:schemeClr val="tx1"/>
          </a:solidFill>
          <a:latin typeface="Gotham-BoldItalic"/>
          <a:ea typeface="+mj-ea"/>
          <a:cs typeface="Gotham-BoldItalic"/>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Gotham-Book"/>
          <a:ea typeface="+mn-ea"/>
          <a:cs typeface="Gotham-Book"/>
        </a:defRPr>
      </a:lvl1pPr>
      <a:lvl2pPr marL="742950" indent="-285750" algn="l" defTabSz="457200" rtl="0" eaLnBrk="1" latinLnBrk="0" hangingPunct="1">
        <a:spcBef>
          <a:spcPct val="20000"/>
        </a:spcBef>
        <a:buFont typeface="Arial"/>
        <a:buChar char="–"/>
        <a:defRPr sz="2800" b="0" i="0" kern="1200">
          <a:solidFill>
            <a:schemeClr val="tx1"/>
          </a:solidFill>
          <a:latin typeface="Gotham-Book"/>
          <a:ea typeface="+mn-ea"/>
          <a:cs typeface="Gotham-Book"/>
        </a:defRPr>
      </a:lvl2pPr>
      <a:lvl3pPr marL="1143000" indent="-228600" algn="l" defTabSz="457200" rtl="0" eaLnBrk="1" latinLnBrk="0" hangingPunct="1">
        <a:spcBef>
          <a:spcPct val="20000"/>
        </a:spcBef>
        <a:buFont typeface="Arial"/>
        <a:buChar char="•"/>
        <a:defRPr sz="2400" b="0" i="0" kern="1200">
          <a:solidFill>
            <a:schemeClr val="tx1"/>
          </a:solidFill>
          <a:latin typeface="Gotham-Book"/>
          <a:ea typeface="+mn-ea"/>
          <a:cs typeface="Gotham-Book"/>
        </a:defRPr>
      </a:lvl3pPr>
      <a:lvl4pPr marL="1600200" indent="-228600" algn="l" defTabSz="457200" rtl="0" eaLnBrk="1" latinLnBrk="0" hangingPunct="1">
        <a:spcBef>
          <a:spcPct val="20000"/>
        </a:spcBef>
        <a:buFont typeface="Arial"/>
        <a:buChar char="–"/>
        <a:defRPr sz="2000" b="0" i="0" kern="1200">
          <a:solidFill>
            <a:schemeClr val="tx1"/>
          </a:solidFill>
          <a:latin typeface="Gotham-Book"/>
          <a:ea typeface="+mn-ea"/>
          <a:cs typeface="Gotham-Book"/>
        </a:defRPr>
      </a:lvl4pPr>
      <a:lvl5pPr marL="2057400" indent="-228600" algn="l" defTabSz="457200" rtl="0" eaLnBrk="1" latinLnBrk="0" hangingPunct="1">
        <a:spcBef>
          <a:spcPct val="20000"/>
        </a:spcBef>
        <a:buFont typeface="Arial"/>
        <a:buChar char="»"/>
        <a:defRPr sz="2000" b="0" i="0" kern="1200">
          <a:solidFill>
            <a:schemeClr val="tx1"/>
          </a:solidFill>
          <a:latin typeface="Gotham-Book"/>
          <a:ea typeface="+mn-ea"/>
          <a:cs typeface="Gotham-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13" Type="http://schemas.openxmlformats.org/officeDocument/2006/relationships/image" Target="../media/image42.jpeg"/><Relationship Id="rId3" Type="http://schemas.openxmlformats.org/officeDocument/2006/relationships/image" Target="../media/image32.png"/><Relationship Id="rId7" Type="http://schemas.openxmlformats.org/officeDocument/2006/relationships/image" Target="../media/image36.jpeg"/><Relationship Id="rId12" Type="http://schemas.openxmlformats.org/officeDocument/2006/relationships/image" Target="../media/image41.jpeg"/><Relationship Id="rId2" Type="http://schemas.openxmlformats.org/officeDocument/2006/relationships/image" Target="../media/image31.gif"/><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jpeg"/><Relationship Id="rId15" Type="http://schemas.openxmlformats.org/officeDocument/2006/relationships/image" Target="../media/image25.tif"/><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jpe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mrML" TargetMode="External"/><Relationship Id="rId2" Type="http://schemas.openxmlformats.org/officeDocument/2006/relationships/hyperlink" Target="http://www.nmrml.org/" TargetMode="External"/><Relationship Id="rId1" Type="http://schemas.openxmlformats.org/officeDocument/2006/relationships/slideLayout" Target="../slideLayouts/slideLayout2.xml"/><Relationship Id="rId6" Type="http://schemas.openxmlformats.org/officeDocument/2006/relationships/hyperlink" Target="mailto:info@nmrml.org" TargetMode="External"/><Relationship Id="rId5" Type="http://schemas.openxmlformats.org/officeDocument/2006/relationships/hyperlink" Target="https://groups.google.com/forum/?hl=en#!forum/nmrml/join" TargetMode="External"/><Relationship Id="rId4" Type="http://schemas.openxmlformats.org/officeDocument/2006/relationships/hyperlink" Target="https://www.youtube.com/channel/UC-QDAWEByM-Q_QfTZC-Gftw"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jpe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hyperlink" Target="http://www.bordeaux-aquitaine.inra.fr/" TargetMode="External"/><Relationship Id="rId13" Type="http://schemas.openxmlformats.org/officeDocument/2006/relationships/image" Target="../media/image58.jpeg"/><Relationship Id="rId18" Type="http://schemas.openxmlformats.org/officeDocument/2006/relationships/hyperlink" Target="http://www.bio.ucalgary.ca/" TargetMode="External"/><Relationship Id="rId3" Type="http://schemas.openxmlformats.org/officeDocument/2006/relationships/image" Target="../media/image53.jpeg"/><Relationship Id="rId21" Type="http://schemas.openxmlformats.org/officeDocument/2006/relationships/image" Target="../media/image62.jpeg"/><Relationship Id="rId7" Type="http://schemas.openxmlformats.org/officeDocument/2006/relationships/image" Target="../media/image55.jpeg"/><Relationship Id="rId12" Type="http://schemas.openxmlformats.org/officeDocument/2006/relationships/hyperlink" Target="http://www3.imperial.ac.uk/" TargetMode="External"/><Relationship Id="rId17" Type="http://schemas.openxmlformats.org/officeDocument/2006/relationships/image" Target="../media/image60.jpeg"/><Relationship Id="rId2" Type="http://schemas.openxmlformats.org/officeDocument/2006/relationships/hyperlink" Target="https://www.ebi.ac.uk/" TargetMode="External"/><Relationship Id="rId16" Type="http://schemas.openxmlformats.org/officeDocument/2006/relationships/hyperlink" Target="https://www.liverpool.ac.uk/integrative-biology/staff/andrew-jones/" TargetMode="External"/><Relationship Id="rId20" Type="http://schemas.openxmlformats.org/officeDocument/2006/relationships/hyperlink" Target="http://www.ipb-halle.de/en/" TargetMode="External"/><Relationship Id="rId1" Type="http://schemas.openxmlformats.org/officeDocument/2006/relationships/slideLayout" Target="../slideLayouts/slideLayout2.xml"/><Relationship Id="rId6" Type="http://schemas.openxmlformats.org/officeDocument/2006/relationships/hyperlink" Target="http://www.u-bordeaux.fr/" TargetMode="External"/><Relationship Id="rId11" Type="http://schemas.openxmlformats.org/officeDocument/2006/relationships/image" Target="../media/image57.png"/><Relationship Id="rId24" Type="http://schemas.openxmlformats.org/officeDocument/2006/relationships/image" Target="../media/image4.png"/><Relationship Id="rId5" Type="http://schemas.openxmlformats.org/officeDocument/2006/relationships/image" Target="../media/image54.jpeg"/><Relationship Id="rId15" Type="http://schemas.openxmlformats.org/officeDocument/2006/relationships/image" Target="../media/image59.jpeg"/><Relationship Id="rId23" Type="http://schemas.openxmlformats.org/officeDocument/2006/relationships/image" Target="../media/image3.png"/><Relationship Id="rId10" Type="http://schemas.openxmlformats.org/officeDocument/2006/relationships/hyperlink" Target="http://bmrbdep.pdbj.org/index_en.html" TargetMode="External"/><Relationship Id="rId19" Type="http://schemas.openxmlformats.org/officeDocument/2006/relationships/image" Target="../media/image61.jpeg"/><Relationship Id="rId4" Type="http://schemas.openxmlformats.org/officeDocument/2006/relationships/hyperlink" Target="http://www.metabolomicscentre.ca/" TargetMode="External"/><Relationship Id="rId9" Type="http://schemas.openxmlformats.org/officeDocument/2006/relationships/image" Target="../media/image56.jpeg"/><Relationship Id="rId14" Type="http://schemas.openxmlformats.org/officeDocument/2006/relationships/hyperlink" Target="http://www.ens-paris-saclay.fr/" TargetMode="External"/><Relationship Id="rId22" Type="http://schemas.openxmlformats.org/officeDocument/2006/relationships/image" Target="../media/image63.jpeg"/></Relationships>
</file>

<file path=ppt/slides/_rels/slide19.xml.rels><?xml version="1.0" encoding="UTF-8" standalone="yes"?>
<Relationships xmlns="http://schemas.openxmlformats.org/package/2006/relationships"><Relationship Id="rId8" Type="http://schemas.openxmlformats.org/officeDocument/2006/relationships/image" Target="../media/image70.gif"/><Relationship Id="rId3" Type="http://schemas.openxmlformats.org/officeDocument/2006/relationships/image" Target="../media/image65.jpg"/><Relationship Id="rId7" Type="http://schemas.openxmlformats.org/officeDocument/2006/relationships/image" Target="../media/image69.gif"/><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comments" Target="../comments/comment1.xml"/><Relationship Id="rId5" Type="http://schemas.openxmlformats.org/officeDocument/2006/relationships/image" Target="../media/image67.jpg"/><Relationship Id="rId10" Type="http://schemas.openxmlformats.org/officeDocument/2006/relationships/image" Target="../media/image5.png"/><Relationship Id="rId4" Type="http://schemas.openxmlformats.org/officeDocument/2006/relationships/image" Target="../media/image66.png"/><Relationship Id="rId9" Type="http://schemas.openxmlformats.org/officeDocument/2006/relationships/image" Target="../media/image71.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8.png"/><Relationship Id="rId18" Type="http://schemas.openxmlformats.org/officeDocument/2006/relationships/image" Target="../media/image22.png"/><Relationship Id="rId3" Type="http://schemas.openxmlformats.org/officeDocument/2006/relationships/image" Target="../media/image10.gif"/><Relationship Id="rId21" Type="http://schemas.openxmlformats.org/officeDocument/2006/relationships/image" Target="../media/image25.tif"/><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slideLayout" Target="../slideLayouts/slideLayout2.xml"/><Relationship Id="rId16" Type="http://schemas.openxmlformats.org/officeDocument/2006/relationships/image" Target="../media/image20.png"/><Relationship Id="rId20" Type="http://schemas.openxmlformats.org/officeDocument/2006/relationships/image" Target="../media/image24.jpeg"/><Relationship Id="rId1" Type="http://schemas.openxmlformats.org/officeDocument/2006/relationships/vmlDrawing" Target="../drawings/vmlDrawing1.v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9.wmf"/><Relationship Id="rId10" Type="http://schemas.openxmlformats.org/officeDocument/2006/relationships/image" Target="../media/image17.jpeg"/><Relationship Id="rId19" Type="http://schemas.openxmlformats.org/officeDocument/2006/relationships/image" Target="../media/image23.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oleObject" Target="../embeddings/oleObject1.bin"/><Relationship Id="rId22"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0.gi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latin typeface="Arial"/>
                <a:cs typeface="Arial"/>
              </a:rPr>
              <a:t>nmrML</a:t>
            </a:r>
            <a:r>
              <a:rPr lang="en-US" dirty="0">
                <a:latin typeface="Arial"/>
                <a:cs typeface="Arial"/>
              </a:rPr>
              <a:t>: An open </a:t>
            </a:r>
            <a:r>
              <a:rPr lang="en-US" dirty="0" smtClean="0">
                <a:latin typeface="Arial"/>
                <a:cs typeface="Arial"/>
              </a:rPr>
              <a:t>vendor-neutral</a:t>
            </a:r>
            <a:br>
              <a:rPr lang="en-US" dirty="0" smtClean="0">
                <a:latin typeface="Arial"/>
                <a:cs typeface="Arial"/>
              </a:rPr>
            </a:br>
            <a:r>
              <a:rPr lang="en-US" dirty="0" smtClean="0">
                <a:latin typeface="Arial"/>
                <a:cs typeface="Arial"/>
              </a:rPr>
              <a:t> data </a:t>
            </a:r>
            <a:r>
              <a:rPr lang="en-US" dirty="0">
                <a:latin typeface="Arial"/>
                <a:cs typeface="Arial"/>
              </a:rPr>
              <a:t>format for </a:t>
            </a:r>
            <a:r>
              <a:rPr lang="en-US" dirty="0" smtClean="0">
                <a:latin typeface="Arial"/>
                <a:cs typeface="Arial"/>
              </a:rPr>
              <a:t>NMR</a:t>
            </a:r>
            <a:endParaRPr lang="en-US" dirty="0">
              <a:latin typeface="Arial"/>
              <a:cs typeface="Arial"/>
            </a:endParaRPr>
          </a:p>
        </p:txBody>
      </p:sp>
      <p:sp>
        <p:nvSpPr>
          <p:cNvPr id="3" name="Subtitle 2"/>
          <p:cNvSpPr>
            <a:spLocks noGrp="1"/>
          </p:cNvSpPr>
          <p:nvPr>
            <p:ph type="subTitle" idx="1"/>
          </p:nvPr>
        </p:nvSpPr>
        <p:spPr>
          <a:xfrm>
            <a:off x="1193306" y="4108770"/>
            <a:ext cx="6400800" cy="1281426"/>
          </a:xfrm>
        </p:spPr>
        <p:txBody>
          <a:bodyPr>
            <a:normAutofit lnSpcReduction="10000"/>
          </a:bodyPr>
          <a:lstStyle/>
          <a:p>
            <a:r>
              <a:rPr lang="en-US" sz="2400" dirty="0" smtClean="0"/>
              <a:t>Daniel </a:t>
            </a:r>
            <a:r>
              <a:rPr lang="en-US" sz="2400" dirty="0" err="1" smtClean="0"/>
              <a:t>Schober</a:t>
            </a:r>
            <a:endParaRPr lang="en-US" sz="2400" dirty="0" smtClean="0"/>
          </a:p>
          <a:p>
            <a:r>
              <a:rPr lang="en-US" sz="2400" dirty="0" smtClean="0"/>
              <a:t>Leibniz </a:t>
            </a:r>
            <a:r>
              <a:rPr lang="en-US" sz="2400" dirty="0"/>
              <a:t>Institute of Plant Biochemistry</a:t>
            </a:r>
          </a:p>
          <a:p>
            <a:r>
              <a:rPr lang="en-US" sz="2400" dirty="0"/>
              <a:t>Halle, Germany</a:t>
            </a:r>
            <a:endParaRPr lang="en-US" sz="2400" dirty="0">
              <a:effectLst/>
            </a:endParaRPr>
          </a:p>
        </p:txBody>
      </p:sp>
      <p:pic>
        <p:nvPicPr>
          <p:cNvPr id="5126" name="Picture 6" descr="https://lh4.googleusercontent.com/aJA58R-WmcZ8fx_Dk1Frq4Ks_ffnOdtS9lnUYNxqkcyjLSSmg_eICwccvhQPI9aKip357LFmZHlT7kYJwDhidIz0AKE9nYQlNVu7VPzqPNLjT-C0CS6JVSVnknF9Ij-JrRp_qgojFJdSorsd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57" y="5822155"/>
            <a:ext cx="1354129" cy="915702"/>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lh3.googleusercontent.com/HN9TDoVrIPmv5J5BMkeD6vNHuDL8hJ_EWkutYQO65r87uNnqxNTOZrD6_tCxnHRpF07InNvI5YFyqONmmKQE-ppCgnvp-BUMdvmTQqzVUQx3ch76-B1NGdiEiru0zat9L-Cq76BvTInB4BymF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099" y="5769256"/>
            <a:ext cx="647798" cy="915702"/>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3778" y="276268"/>
            <a:ext cx="792440" cy="968336"/>
          </a:xfrm>
          <a:prstGeom prst="rect">
            <a:avLst/>
          </a:prstGeom>
        </p:spPr>
      </p:pic>
    </p:spTree>
    <p:extLst>
      <p:ext uri="{BB962C8B-B14F-4D97-AF65-F5344CB8AC3E}">
        <p14:creationId xmlns:p14="http://schemas.microsoft.com/office/powerpoint/2010/main" val="10238852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6.png"/>
          <p:cNvPicPr/>
          <p:nvPr/>
        </p:nvPicPr>
        <p:blipFill>
          <a:blip r:embed="rId2"/>
          <a:srcRect/>
          <a:stretch>
            <a:fillRect/>
          </a:stretch>
        </p:blipFill>
        <p:spPr>
          <a:xfrm>
            <a:off x="0" y="1533827"/>
            <a:ext cx="9144000" cy="5365986"/>
          </a:xfrm>
          <a:prstGeom prst="rect">
            <a:avLst/>
          </a:prstGeom>
          <a:ln/>
        </p:spPr>
      </p:pic>
      <p:sp>
        <p:nvSpPr>
          <p:cNvPr id="2" name="Titel 1"/>
          <p:cNvSpPr>
            <a:spLocks noGrp="1"/>
          </p:cNvSpPr>
          <p:nvPr>
            <p:ph type="title"/>
          </p:nvPr>
        </p:nvSpPr>
        <p:spPr>
          <a:xfrm>
            <a:off x="457200" y="138611"/>
            <a:ext cx="8229600" cy="1143000"/>
          </a:xfrm>
        </p:spPr>
        <p:txBody>
          <a:bodyPr>
            <a:normAutofit fontScale="90000"/>
          </a:bodyPr>
          <a:lstStyle/>
          <a:p>
            <a:r>
              <a:rPr lang="de-DE" dirty="0" smtClean="0"/>
              <a:t>Peak-</a:t>
            </a:r>
            <a:r>
              <a:rPr lang="de-DE" dirty="0" err="1" smtClean="0"/>
              <a:t>to</a:t>
            </a:r>
            <a:r>
              <a:rPr lang="de-DE" dirty="0" smtClean="0"/>
              <a:t>-Atom </a:t>
            </a:r>
            <a:r>
              <a:rPr lang="de-DE" dirty="0" err="1" smtClean="0"/>
              <a:t>Assignment</a:t>
            </a:r>
            <a:r>
              <a:rPr lang="de-DE" dirty="0" smtClean="0"/>
              <a:t/>
            </a:r>
            <a:br>
              <a:rPr lang="de-DE" dirty="0" smtClean="0"/>
            </a:br>
            <a:r>
              <a:rPr lang="de-DE" dirty="0" smtClean="0"/>
              <a:t> in </a:t>
            </a:r>
            <a:r>
              <a:rPr lang="de-DE" dirty="0" err="1" smtClean="0"/>
              <a:t>nmrML-Assign</a:t>
            </a:r>
            <a:r>
              <a:rPr lang="de-DE" dirty="0" smtClean="0"/>
              <a:t/>
            </a:r>
            <a:br>
              <a:rPr lang="de-DE" dirty="0" smtClean="0"/>
            </a:br>
            <a:r>
              <a:rPr lang="de-DE" sz="2200" dirty="0" err="1" smtClean="0"/>
              <a:t>Example</a:t>
            </a:r>
            <a:r>
              <a:rPr lang="de-DE" sz="2200" dirty="0" smtClean="0"/>
              <a:t> 3: HMDB Reference </a:t>
            </a:r>
            <a:r>
              <a:rPr lang="de-DE" sz="2200" dirty="0" err="1" smtClean="0"/>
              <a:t>Compound</a:t>
            </a:r>
            <a:endParaRPr lang="de-DE" sz="2200" dirty="0"/>
          </a:p>
        </p:txBody>
      </p:sp>
      <p:sp>
        <p:nvSpPr>
          <p:cNvPr id="5" name="Foliennummernplatzhalter 4"/>
          <p:cNvSpPr>
            <a:spLocks noGrp="1"/>
          </p:cNvSpPr>
          <p:nvPr>
            <p:ph type="sldNum" sz="quarter" idx="12"/>
          </p:nvPr>
        </p:nvSpPr>
        <p:spPr/>
        <p:txBody>
          <a:bodyPr/>
          <a:lstStyle/>
          <a:p>
            <a:fld id="{90FC4FFB-B965-8740-A682-FFDFBB4E4C58}" type="slidenum">
              <a:rPr lang="en-US" smtClean="0"/>
              <a:t>10</a:t>
            </a:fld>
            <a:endParaRPr lang="en-US"/>
          </a:p>
        </p:txBody>
      </p:sp>
      <p:sp>
        <p:nvSpPr>
          <p:cNvPr id="3" name="Textfeld 2"/>
          <p:cNvSpPr txBox="1"/>
          <p:nvPr/>
        </p:nvSpPr>
        <p:spPr>
          <a:xfrm>
            <a:off x="3808740" y="1967162"/>
            <a:ext cx="2904065" cy="338554"/>
          </a:xfrm>
          <a:prstGeom prst="rect">
            <a:avLst/>
          </a:prstGeom>
          <a:noFill/>
        </p:spPr>
        <p:txBody>
          <a:bodyPr wrap="none" rtlCol="0">
            <a:spAutoFit/>
          </a:bodyPr>
          <a:lstStyle/>
          <a:p>
            <a:r>
              <a:rPr lang="de-DE" sz="1600" dirty="0" err="1" smtClean="0"/>
              <a:t>JSpectraViewer</a:t>
            </a:r>
            <a:r>
              <a:rPr lang="de-DE" sz="1600" dirty="0" smtClean="0"/>
              <a:t> on </a:t>
            </a:r>
            <a:r>
              <a:rPr lang="de-DE" sz="1600" dirty="0" err="1" smtClean="0"/>
              <a:t>Bayesil</a:t>
            </a:r>
            <a:r>
              <a:rPr lang="de-DE" sz="1600" dirty="0" smtClean="0"/>
              <a:t> </a:t>
            </a:r>
            <a:r>
              <a:rPr lang="de-DE" sz="1600" dirty="0" err="1" smtClean="0"/>
              <a:t>Result</a:t>
            </a:r>
            <a:endParaRPr lang="de-DE" sz="1600" dirty="0"/>
          </a:p>
        </p:txBody>
      </p:sp>
      <p:sp>
        <p:nvSpPr>
          <p:cNvPr id="6" name="Textfeld 5"/>
          <p:cNvSpPr txBox="1"/>
          <p:nvPr/>
        </p:nvSpPr>
        <p:spPr>
          <a:xfrm>
            <a:off x="7216959" y="5930805"/>
            <a:ext cx="962699" cy="307777"/>
          </a:xfrm>
          <a:prstGeom prst="rect">
            <a:avLst/>
          </a:prstGeom>
          <a:noFill/>
        </p:spPr>
        <p:txBody>
          <a:bodyPr wrap="none" rtlCol="0">
            <a:spAutoFit/>
          </a:bodyPr>
          <a:lstStyle/>
          <a:p>
            <a:r>
              <a:rPr lang="de-DE" sz="1400" dirty="0" err="1" smtClean="0"/>
              <a:t>quatruplet</a:t>
            </a:r>
            <a:endParaRPr lang="de-DE" sz="1400" dirty="0"/>
          </a:p>
        </p:txBody>
      </p:sp>
      <p:sp>
        <p:nvSpPr>
          <p:cNvPr id="7" name="Pfeil nach rechts 6"/>
          <p:cNvSpPr/>
          <p:nvPr/>
        </p:nvSpPr>
        <p:spPr>
          <a:xfrm rot="21253875">
            <a:off x="2103950" y="3869377"/>
            <a:ext cx="4936097" cy="151422"/>
          </a:xfrm>
          <a:prstGeom prst="rightArrow">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Pfeil nach rechts 7"/>
          <p:cNvSpPr/>
          <p:nvPr/>
        </p:nvSpPr>
        <p:spPr>
          <a:xfrm rot="21253875">
            <a:off x="2100357" y="3554989"/>
            <a:ext cx="5502506" cy="194332"/>
          </a:xfrm>
          <a:prstGeom prst="rightArrow">
            <a:avLst/>
          </a:prstGeom>
          <a:solidFill>
            <a:schemeClr val="accent3">
              <a:lumMod val="40000"/>
              <a:lumOff val="60000"/>
            </a:schemeClr>
          </a:solidFill>
          <a:ln>
            <a:solidFill>
              <a:schemeClr val="accent3">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782267" y="2655650"/>
            <a:ext cx="1015021" cy="338554"/>
          </a:xfrm>
          <a:prstGeom prst="rect">
            <a:avLst/>
          </a:prstGeom>
        </p:spPr>
        <p:txBody>
          <a:bodyPr wrap="none">
            <a:spAutoFit/>
          </a:bodyPr>
          <a:lstStyle/>
          <a:p>
            <a:r>
              <a:rPr lang="en-US" sz="1600" dirty="0" err="1"/>
              <a:t>CMLSpect</a:t>
            </a:r>
            <a:endParaRPr lang="de-DE" sz="1600" dirty="0"/>
          </a:p>
        </p:txBody>
      </p:sp>
    </p:spTree>
    <p:extLst>
      <p:ext uri="{BB962C8B-B14F-4D97-AF65-F5344CB8AC3E}">
        <p14:creationId xmlns:p14="http://schemas.microsoft.com/office/powerpoint/2010/main" val="247640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3031" y="176596"/>
            <a:ext cx="8229600" cy="1143000"/>
          </a:xfrm>
        </p:spPr>
        <p:txBody>
          <a:bodyPr>
            <a:normAutofit fontScale="90000"/>
          </a:bodyPr>
          <a:lstStyle/>
          <a:p>
            <a:r>
              <a:rPr lang="de-DE" dirty="0" smtClean="0"/>
              <a:t>Data </a:t>
            </a:r>
            <a:r>
              <a:rPr lang="de-DE" dirty="0" err="1"/>
              <a:t>V</a:t>
            </a:r>
            <a:r>
              <a:rPr lang="de-DE" dirty="0" err="1" smtClean="0"/>
              <a:t>alidations</a:t>
            </a:r>
            <a:r>
              <a:rPr lang="de-DE" dirty="0" smtClean="0"/>
              <a:t> </a:t>
            </a:r>
            <a:r>
              <a:rPr lang="de-DE" dirty="0" err="1" smtClean="0"/>
              <a:t>for</a:t>
            </a:r>
            <a:r>
              <a:rPr lang="de-DE" dirty="0" smtClean="0"/>
              <a:t> Quality </a:t>
            </a:r>
            <a:r>
              <a:rPr lang="de-DE" dirty="0"/>
              <a:t>A</a:t>
            </a:r>
            <a:r>
              <a:rPr lang="de-DE" dirty="0" smtClean="0"/>
              <a:t>ssurance</a:t>
            </a:r>
            <a:endParaRPr lang="de-DE" dirty="0"/>
          </a:p>
        </p:txBody>
      </p:sp>
      <p:sp>
        <p:nvSpPr>
          <p:cNvPr id="4" name="Foliennummernplatzhalter 3"/>
          <p:cNvSpPr>
            <a:spLocks noGrp="1"/>
          </p:cNvSpPr>
          <p:nvPr>
            <p:ph type="sldNum" sz="quarter" idx="12"/>
          </p:nvPr>
        </p:nvSpPr>
        <p:spPr/>
        <p:txBody>
          <a:bodyPr/>
          <a:lstStyle/>
          <a:p>
            <a:fld id="{90FC4FFB-B965-8740-A682-FFDFBB4E4C58}" type="slidenum">
              <a:rPr lang="en-US" smtClean="0"/>
              <a:t>11</a:t>
            </a:fld>
            <a:endParaRPr lang="en-US"/>
          </a:p>
        </p:txBody>
      </p:sp>
      <p:sp>
        <p:nvSpPr>
          <p:cNvPr id="5" name="Rounded Rectangle 3"/>
          <p:cNvSpPr/>
          <p:nvPr/>
        </p:nvSpPr>
        <p:spPr>
          <a:xfrm>
            <a:off x="1492282" y="2767817"/>
            <a:ext cx="5689481" cy="2615714"/>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760" dirty="0"/>
          </a:p>
        </p:txBody>
      </p:sp>
      <p:sp>
        <p:nvSpPr>
          <p:cNvPr id="6" name="Rounded Rectangle 3"/>
          <p:cNvSpPr/>
          <p:nvPr/>
        </p:nvSpPr>
        <p:spPr>
          <a:xfrm>
            <a:off x="1574732" y="2809696"/>
            <a:ext cx="4668690" cy="1998060"/>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760" dirty="0"/>
          </a:p>
        </p:txBody>
      </p:sp>
      <p:sp>
        <p:nvSpPr>
          <p:cNvPr id="7" name="Rounded Rectangle 3"/>
          <p:cNvSpPr/>
          <p:nvPr/>
        </p:nvSpPr>
        <p:spPr>
          <a:xfrm>
            <a:off x="1645580" y="2802490"/>
            <a:ext cx="3427947" cy="1388096"/>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760" dirty="0"/>
          </a:p>
        </p:txBody>
      </p:sp>
      <p:sp>
        <p:nvSpPr>
          <p:cNvPr id="8" name="Rounded Rectangle 3"/>
          <p:cNvSpPr/>
          <p:nvPr/>
        </p:nvSpPr>
        <p:spPr>
          <a:xfrm>
            <a:off x="1760312" y="2827503"/>
            <a:ext cx="2595145" cy="844682"/>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endParaRPr lang="nl-NL" sz="760" dirty="0"/>
          </a:p>
        </p:txBody>
      </p:sp>
      <p:sp>
        <p:nvSpPr>
          <p:cNvPr id="9" name="Rounded Rectangle 3"/>
          <p:cNvSpPr/>
          <p:nvPr/>
        </p:nvSpPr>
        <p:spPr>
          <a:xfrm>
            <a:off x="1864455" y="2854638"/>
            <a:ext cx="1385262" cy="399578"/>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r>
              <a:rPr lang="nl-NL" sz="1050" dirty="0"/>
              <a:t>XML Syntax</a:t>
            </a:r>
          </a:p>
        </p:txBody>
      </p:sp>
      <p:sp>
        <p:nvSpPr>
          <p:cNvPr id="10" name="Textfeld 9"/>
          <p:cNvSpPr txBox="1"/>
          <p:nvPr/>
        </p:nvSpPr>
        <p:spPr>
          <a:xfrm>
            <a:off x="1727556" y="4258795"/>
            <a:ext cx="2793442" cy="375167"/>
          </a:xfrm>
          <a:prstGeom prst="rect">
            <a:avLst/>
          </a:prstGeom>
          <a:noFill/>
        </p:spPr>
        <p:txBody>
          <a:bodyPr wrap="square" rtlCol="0">
            <a:spAutoFit/>
          </a:bodyPr>
          <a:lstStyle/>
          <a:p>
            <a:r>
              <a:rPr lang="en-US" sz="1050" dirty="0"/>
              <a:t>Minimum Information Standard compliance</a:t>
            </a:r>
          </a:p>
          <a:p>
            <a:r>
              <a:rPr lang="en-US" sz="788" dirty="0"/>
              <a:t>e.g.  CIMR Core Information for Metabolomics Reporting</a:t>
            </a:r>
          </a:p>
        </p:txBody>
      </p:sp>
      <p:sp>
        <p:nvSpPr>
          <p:cNvPr id="11" name="Textfeld 10"/>
          <p:cNvSpPr txBox="1"/>
          <p:nvPr/>
        </p:nvSpPr>
        <p:spPr>
          <a:xfrm>
            <a:off x="1797716" y="3429281"/>
            <a:ext cx="2595144" cy="253916"/>
          </a:xfrm>
          <a:prstGeom prst="rect">
            <a:avLst/>
          </a:prstGeom>
          <a:noFill/>
        </p:spPr>
        <p:txBody>
          <a:bodyPr wrap="square" rtlCol="0">
            <a:spAutoFit/>
          </a:bodyPr>
          <a:lstStyle/>
          <a:p>
            <a:r>
              <a:rPr lang="en-US" sz="1050" dirty="0"/>
              <a:t>Structural validity of </a:t>
            </a:r>
            <a:r>
              <a:rPr lang="en-US" sz="1050" dirty="0" err="1"/>
              <a:t>nmrML</a:t>
            </a:r>
            <a:r>
              <a:rPr lang="en-US" sz="1050" dirty="0"/>
              <a:t> XML instances </a:t>
            </a:r>
          </a:p>
        </p:txBody>
      </p:sp>
      <p:sp>
        <p:nvSpPr>
          <p:cNvPr id="12" name="Textfeld 11"/>
          <p:cNvSpPr txBox="1"/>
          <p:nvPr/>
        </p:nvSpPr>
        <p:spPr>
          <a:xfrm>
            <a:off x="1727556" y="3827909"/>
            <a:ext cx="2273170" cy="375167"/>
          </a:xfrm>
          <a:prstGeom prst="rect">
            <a:avLst/>
          </a:prstGeom>
          <a:noFill/>
        </p:spPr>
        <p:txBody>
          <a:bodyPr wrap="square" rtlCol="0">
            <a:spAutoFit/>
          </a:bodyPr>
          <a:lstStyle/>
          <a:p>
            <a:r>
              <a:rPr lang="en-US" sz="1050" dirty="0"/>
              <a:t>Semantic validity of CV term usage</a:t>
            </a:r>
          </a:p>
          <a:p>
            <a:endParaRPr lang="en-US" sz="788" dirty="0"/>
          </a:p>
        </p:txBody>
      </p:sp>
      <p:sp>
        <p:nvSpPr>
          <p:cNvPr id="13" name="Textfeld 12"/>
          <p:cNvSpPr txBox="1"/>
          <p:nvPr/>
        </p:nvSpPr>
        <p:spPr>
          <a:xfrm>
            <a:off x="1727555" y="4920794"/>
            <a:ext cx="2793442" cy="253916"/>
          </a:xfrm>
          <a:prstGeom prst="rect">
            <a:avLst/>
          </a:prstGeom>
          <a:noFill/>
        </p:spPr>
        <p:txBody>
          <a:bodyPr wrap="square" rtlCol="0">
            <a:spAutoFit/>
          </a:bodyPr>
          <a:lstStyle/>
          <a:p>
            <a:r>
              <a:rPr lang="en-US" sz="1050" dirty="0"/>
              <a:t>Journal Policy compliance</a:t>
            </a:r>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70187" y="4275417"/>
            <a:ext cx="1655912" cy="270130"/>
          </a:xfrm>
          <a:prstGeom prst="rect">
            <a:avLst/>
          </a:prstGeom>
        </p:spPr>
      </p:pic>
      <p:pic>
        <p:nvPicPr>
          <p:cNvPr id="15" name="Grafik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70186" y="3634762"/>
            <a:ext cx="496793" cy="199958"/>
          </a:xfrm>
          <a:prstGeom prst="rect">
            <a:avLst/>
          </a:prstGeom>
        </p:spPr>
      </p:pic>
      <p:pic>
        <p:nvPicPr>
          <p:cNvPr id="16" name="Grafik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449347" y="3792405"/>
            <a:ext cx="523964" cy="361747"/>
          </a:xfrm>
          <a:prstGeom prst="rect">
            <a:avLst/>
          </a:prstGeom>
        </p:spPr>
      </p:pic>
      <p:pic>
        <p:nvPicPr>
          <p:cNvPr id="17" name="Grafik 16"/>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862142" y="2890872"/>
            <a:ext cx="315350" cy="315350"/>
          </a:xfrm>
          <a:prstGeom prst="rect">
            <a:avLst/>
          </a:prstGeom>
        </p:spPr>
      </p:pic>
      <p:pic>
        <p:nvPicPr>
          <p:cNvPr id="19" name="Grafik 1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80852" y="4715648"/>
            <a:ext cx="1343400" cy="732764"/>
          </a:xfrm>
          <a:prstGeom prst="rect">
            <a:avLst/>
          </a:prstGeom>
        </p:spPr>
      </p:pic>
      <p:pic>
        <p:nvPicPr>
          <p:cNvPr id="20" name="Grafik 19"/>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845236" y="3010252"/>
            <a:ext cx="442997" cy="442997"/>
          </a:xfrm>
          <a:prstGeom prst="rect">
            <a:avLst/>
          </a:prstGeom>
        </p:spPr>
      </p:pic>
      <p:pic>
        <p:nvPicPr>
          <p:cNvPr id="21" name="Grafik 20"/>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569465" y="2099189"/>
            <a:ext cx="346547" cy="390207"/>
          </a:xfrm>
          <a:prstGeom prst="rect">
            <a:avLst/>
          </a:prstGeom>
        </p:spPr>
      </p:pic>
      <p:pic>
        <p:nvPicPr>
          <p:cNvPr id="23" name="Grafik 22"/>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6408693" y="1904390"/>
            <a:ext cx="712504" cy="602786"/>
          </a:xfrm>
          <a:prstGeom prst="rect">
            <a:avLst/>
          </a:prstGeom>
        </p:spPr>
      </p:pic>
      <p:pic>
        <p:nvPicPr>
          <p:cNvPr id="24" name="Grafik 2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7317812" y="2005660"/>
            <a:ext cx="693334" cy="576389"/>
          </a:xfrm>
          <a:prstGeom prst="rect">
            <a:avLst/>
          </a:prstGeom>
        </p:spPr>
      </p:pic>
      <p:pic>
        <p:nvPicPr>
          <p:cNvPr id="25" name="Grafik 2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5418943" y="1975589"/>
            <a:ext cx="720458" cy="540344"/>
          </a:xfrm>
          <a:prstGeom prst="rect">
            <a:avLst/>
          </a:prstGeom>
        </p:spPr>
      </p:pic>
      <p:pic>
        <p:nvPicPr>
          <p:cNvPr id="26" name="Grafik 2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4910370" y="2102745"/>
            <a:ext cx="379864" cy="386653"/>
          </a:xfrm>
          <a:prstGeom prst="rect">
            <a:avLst/>
          </a:prstGeom>
        </p:spPr>
      </p:pic>
      <p:pic>
        <p:nvPicPr>
          <p:cNvPr id="27" name="Grafik 2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5996077" y="2130360"/>
            <a:ext cx="199643" cy="389333"/>
          </a:xfrm>
          <a:prstGeom prst="rect">
            <a:avLst/>
          </a:prstGeom>
        </p:spPr>
      </p:pic>
      <p:sp>
        <p:nvSpPr>
          <p:cNvPr id="30" name="Pfeil nach oben 29"/>
          <p:cNvSpPr/>
          <p:nvPr/>
        </p:nvSpPr>
        <p:spPr>
          <a:xfrm rot="3402804">
            <a:off x="4548041" y="2409419"/>
            <a:ext cx="176450" cy="717486"/>
          </a:xfrm>
          <a:prstGeom prst="upArrow">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31" name="Pfeil nach oben 30"/>
          <p:cNvSpPr/>
          <p:nvPr/>
        </p:nvSpPr>
        <p:spPr>
          <a:xfrm rot="1387928">
            <a:off x="6997333" y="2505731"/>
            <a:ext cx="216992" cy="2308769"/>
          </a:xfrm>
          <a:prstGeom prst="upArrow">
            <a:avLst/>
          </a:prstGeom>
          <a:solidFill>
            <a:schemeClr val="tx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32" name="Pfeil nach oben 31"/>
          <p:cNvSpPr/>
          <p:nvPr/>
        </p:nvSpPr>
        <p:spPr>
          <a:xfrm rot="1961086">
            <a:off x="6032884" y="2444426"/>
            <a:ext cx="216992" cy="1848812"/>
          </a:xfrm>
          <a:prstGeom prst="upArrow">
            <a:avLst>
              <a:gd name="adj1" fmla="val 42133"/>
              <a:gd name="adj2" fmla="val 50000"/>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
        <p:nvSpPr>
          <p:cNvPr id="33" name="Pfeil nach oben 32"/>
          <p:cNvSpPr/>
          <p:nvPr/>
        </p:nvSpPr>
        <p:spPr>
          <a:xfrm rot="2443760">
            <a:off x="5209002" y="2417900"/>
            <a:ext cx="216992" cy="1303980"/>
          </a:xfrm>
          <a:prstGeom prst="upArrow">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pic>
        <p:nvPicPr>
          <p:cNvPr id="34" name="Grafik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1053" y="2233921"/>
            <a:ext cx="1367363" cy="526435"/>
          </a:xfrm>
          <a:prstGeom prst="rect">
            <a:avLst/>
          </a:prstGeom>
        </p:spPr>
      </p:pic>
      <p:pic>
        <p:nvPicPr>
          <p:cNvPr id="35" name="Grafik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98205" y="4561825"/>
            <a:ext cx="937547" cy="211501"/>
          </a:xfrm>
          <a:prstGeom prst="rect">
            <a:avLst/>
          </a:prstGeom>
        </p:spPr>
      </p:pic>
    </p:spTree>
    <p:extLst>
      <p:ext uri="{BB962C8B-B14F-4D97-AF65-F5344CB8AC3E}">
        <p14:creationId xmlns:p14="http://schemas.microsoft.com/office/powerpoint/2010/main" val="429379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1" grpId="0"/>
      <p:bldP spid="12" grpId="0"/>
      <p:bldP spid="13" grpId="0"/>
      <p:bldP spid="30" grpId="0" animBg="1"/>
      <p:bldP spid="31" grpId="0" animBg="1"/>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nmrML</a:t>
            </a:r>
            <a:r>
              <a:rPr lang="de-DE" dirty="0" smtClean="0"/>
              <a:t> </a:t>
            </a:r>
            <a:r>
              <a:rPr lang="de-DE" dirty="0" err="1" smtClean="0"/>
              <a:t>supporting</a:t>
            </a:r>
            <a:r>
              <a:rPr lang="de-DE" dirty="0" smtClean="0"/>
              <a:t> </a:t>
            </a:r>
            <a:r>
              <a:rPr lang="de-DE" dirty="0" err="1" smtClean="0"/>
              <a:t>workflows</a:t>
            </a:r>
            <a:r>
              <a:rPr lang="de-DE" dirty="0" smtClean="0"/>
              <a:t/>
            </a:r>
            <a:br>
              <a:rPr lang="de-DE" dirty="0" smtClean="0"/>
            </a:br>
            <a:r>
              <a:rPr lang="de-DE" sz="2200" dirty="0" err="1" smtClean="0"/>
              <a:t>tameNMR</a:t>
            </a:r>
            <a:endParaRPr lang="de-DE" sz="2200"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90FC4FFB-B965-8740-A682-FFDFBB4E4C58}" type="slidenum">
              <a:rPr lang="en-US" smtClean="0"/>
              <a:t>12</a:t>
            </a:fld>
            <a:endParaRPr lang="en-US"/>
          </a:p>
        </p:txBody>
      </p:sp>
      <p:pic>
        <p:nvPicPr>
          <p:cNvPr id="5" name="image2.png"/>
          <p:cNvPicPr/>
          <p:nvPr/>
        </p:nvPicPr>
        <p:blipFill>
          <a:blip r:embed="rId2"/>
          <a:srcRect/>
          <a:stretch>
            <a:fillRect/>
          </a:stretch>
        </p:blipFill>
        <p:spPr>
          <a:xfrm>
            <a:off x="457200" y="1507626"/>
            <a:ext cx="7946212" cy="4696691"/>
          </a:xfrm>
          <a:prstGeom prst="rect">
            <a:avLst/>
          </a:prstGeom>
          <a:ln/>
        </p:spPr>
      </p:pic>
    </p:spTree>
    <p:extLst>
      <p:ext uri="{BB962C8B-B14F-4D97-AF65-F5344CB8AC3E}">
        <p14:creationId xmlns:p14="http://schemas.microsoft.com/office/powerpoint/2010/main" val="2200096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Repeatable</a:t>
            </a:r>
            <a:r>
              <a:rPr lang="de-DE" dirty="0" smtClean="0"/>
              <a:t> </a:t>
            </a:r>
            <a:r>
              <a:rPr lang="de-DE" dirty="0" err="1" smtClean="0"/>
              <a:t>Galaxy</a:t>
            </a:r>
            <a:r>
              <a:rPr lang="de-DE" dirty="0" smtClean="0"/>
              <a:t> Workflows</a:t>
            </a:r>
            <a:br>
              <a:rPr lang="de-DE" dirty="0" smtClean="0"/>
            </a:br>
            <a:r>
              <a:rPr lang="de-DE" sz="2200" dirty="0" smtClean="0"/>
              <a:t>NMR </a:t>
            </a:r>
            <a:r>
              <a:rPr lang="de-DE" sz="2200" dirty="0" err="1"/>
              <a:t>preprocessing</a:t>
            </a:r>
            <a:r>
              <a:rPr lang="de-DE" sz="2200" dirty="0"/>
              <a:t> </a:t>
            </a:r>
          </a:p>
        </p:txBody>
      </p:sp>
      <p:sp>
        <p:nvSpPr>
          <p:cNvPr id="3" name="Inhaltsplatzhalter 2"/>
          <p:cNvSpPr>
            <a:spLocks noGrp="1"/>
          </p:cNvSpPr>
          <p:nvPr>
            <p:ph idx="1"/>
          </p:nvPr>
        </p:nvSpPr>
        <p:spPr/>
        <p:txBody>
          <a:bodyPr/>
          <a:lstStyle/>
          <a:p>
            <a:r>
              <a:rPr lang="de-DE" dirty="0" smtClean="0"/>
              <a:t>[</a:t>
            </a:r>
            <a:r>
              <a:rPr lang="de-DE" dirty="0" err="1" smtClean="0"/>
              <a:t>screenshot</a:t>
            </a:r>
            <a:r>
              <a:rPr lang="de-DE" dirty="0" smtClean="0"/>
              <a:t> </a:t>
            </a:r>
            <a:r>
              <a:rPr lang="de-DE" dirty="0" err="1" smtClean="0"/>
              <a:t>rNMR</a:t>
            </a:r>
            <a:r>
              <a:rPr lang="de-DE" dirty="0" smtClean="0"/>
              <a:t> </a:t>
            </a:r>
            <a:r>
              <a:rPr lang="de-DE" dirty="0" err="1" smtClean="0"/>
              <a:t>Galaxy</a:t>
            </a:r>
            <a:r>
              <a:rPr lang="de-DE" dirty="0" smtClean="0"/>
              <a:t> WF]</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30004"/>
            <a:ext cx="8741714" cy="5256204"/>
          </a:xfrm>
          <a:prstGeom prst="rect">
            <a:avLst/>
          </a:prstGeom>
        </p:spPr>
      </p:pic>
      <p:sp>
        <p:nvSpPr>
          <p:cNvPr id="5" name="Foliennummernplatzhalter 4"/>
          <p:cNvSpPr>
            <a:spLocks noGrp="1"/>
          </p:cNvSpPr>
          <p:nvPr>
            <p:ph type="sldNum" sz="quarter" idx="12"/>
          </p:nvPr>
        </p:nvSpPr>
        <p:spPr/>
        <p:txBody>
          <a:bodyPr/>
          <a:lstStyle/>
          <a:p>
            <a:fld id="{90FC4FFB-B965-8740-A682-FFDFBB4E4C58}" type="slidenum">
              <a:rPr lang="en-US" smtClean="0"/>
              <a:t>13</a:t>
            </a:fld>
            <a:endParaRPr lang="en-US"/>
          </a:p>
        </p:txBody>
      </p:sp>
      <p:sp>
        <p:nvSpPr>
          <p:cNvPr id="8" name="Abgerundetes Rechteck 7"/>
          <p:cNvSpPr/>
          <p:nvPr/>
        </p:nvSpPr>
        <p:spPr>
          <a:xfrm>
            <a:off x="2282221" y="2682744"/>
            <a:ext cx="2301996" cy="226711"/>
          </a:xfrm>
          <a:prstGeom prst="roundRect">
            <a:avLst/>
          </a:prstGeom>
          <a:solidFill>
            <a:srgbClr val="FFFF00">
              <a:alpha val="3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2669693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Summary</a:t>
            </a:r>
            <a:endParaRPr lang="de-DE" dirty="0"/>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38" y="1473306"/>
            <a:ext cx="9363676" cy="5248169"/>
          </a:xfrm>
        </p:spPr>
      </p:pic>
      <p:sp>
        <p:nvSpPr>
          <p:cNvPr id="6" name="Foliennummernplatzhalter 5"/>
          <p:cNvSpPr>
            <a:spLocks noGrp="1"/>
          </p:cNvSpPr>
          <p:nvPr>
            <p:ph type="sldNum" sz="quarter" idx="12"/>
          </p:nvPr>
        </p:nvSpPr>
        <p:spPr/>
        <p:txBody>
          <a:bodyPr/>
          <a:lstStyle/>
          <a:p>
            <a:fld id="{90FC4FFB-B965-8740-A682-FFDFBB4E4C58}" type="slidenum">
              <a:rPr lang="en-US" smtClean="0"/>
              <a:t>14</a:t>
            </a:fld>
            <a:endParaRPr lang="en-US"/>
          </a:p>
        </p:txBody>
      </p:sp>
      <p:sp>
        <p:nvSpPr>
          <p:cNvPr id="3" name="Textfeld 2"/>
          <p:cNvSpPr txBox="1"/>
          <p:nvPr/>
        </p:nvSpPr>
        <p:spPr>
          <a:xfrm>
            <a:off x="5362279" y="6356350"/>
            <a:ext cx="2916824" cy="461665"/>
          </a:xfrm>
          <a:prstGeom prst="rect">
            <a:avLst/>
          </a:prstGeom>
          <a:noFill/>
        </p:spPr>
        <p:txBody>
          <a:bodyPr wrap="none" rtlCol="0">
            <a:spAutoFit/>
          </a:bodyPr>
          <a:lstStyle/>
          <a:p>
            <a:r>
              <a:rPr lang="de-DE" sz="2400" b="1" dirty="0" smtClean="0">
                <a:latin typeface="Arial Narrow" panose="020B0606020202030204" pitchFamily="34" charset="0"/>
              </a:rPr>
              <a:t>… a FAIR </a:t>
            </a:r>
            <a:r>
              <a:rPr lang="de-DE" sz="2400" b="1" dirty="0" err="1" smtClean="0">
                <a:latin typeface="Arial Narrow" panose="020B0606020202030204" pitchFamily="34" charset="0"/>
              </a:rPr>
              <a:t>contribution</a:t>
            </a:r>
            <a:endParaRPr lang="de-DE" sz="2400" b="1" dirty="0">
              <a:latin typeface="Arial Narrow" panose="020B0606020202030204" pitchFamily="34" charset="0"/>
            </a:endParaRPr>
          </a:p>
        </p:txBody>
      </p:sp>
    </p:spTree>
    <p:extLst>
      <p:ext uri="{BB962C8B-B14F-4D97-AF65-F5344CB8AC3E}">
        <p14:creationId xmlns:p14="http://schemas.microsoft.com/office/powerpoint/2010/main" val="20924873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Resources</a:t>
            </a:r>
            <a:endParaRPr lang="de-DE" dirty="0"/>
          </a:p>
        </p:txBody>
      </p:sp>
      <p:sp>
        <p:nvSpPr>
          <p:cNvPr id="3" name="Inhaltsplatzhalter 2"/>
          <p:cNvSpPr>
            <a:spLocks noGrp="1"/>
          </p:cNvSpPr>
          <p:nvPr>
            <p:ph idx="1"/>
          </p:nvPr>
        </p:nvSpPr>
        <p:spPr>
          <a:xfrm>
            <a:off x="457200" y="1705707"/>
            <a:ext cx="8229600" cy="4525963"/>
          </a:xfrm>
        </p:spPr>
        <p:txBody>
          <a:bodyPr>
            <a:normAutofit fontScale="70000" lnSpcReduction="20000"/>
          </a:bodyPr>
          <a:lstStyle/>
          <a:p>
            <a:r>
              <a:rPr lang="de-DE" dirty="0" smtClean="0"/>
              <a:t>Website</a:t>
            </a:r>
          </a:p>
          <a:p>
            <a:pPr lvl="1"/>
            <a:r>
              <a:rPr lang="en-US" dirty="0" smtClean="0">
                <a:hlinkClick r:id="rId2"/>
              </a:rPr>
              <a:t>www.nmrml.org</a:t>
            </a:r>
            <a:endParaRPr lang="en-US" dirty="0" smtClean="0"/>
          </a:p>
          <a:p>
            <a:r>
              <a:rPr lang="de-DE" dirty="0" err="1" smtClean="0"/>
              <a:t>Git</a:t>
            </a:r>
            <a:r>
              <a:rPr lang="de-DE" dirty="0" smtClean="0"/>
              <a:t> </a:t>
            </a:r>
            <a:r>
              <a:rPr lang="de-DE" dirty="0" err="1" smtClean="0"/>
              <a:t>Repo</a:t>
            </a:r>
            <a:endParaRPr lang="de-DE" dirty="0" smtClean="0"/>
          </a:p>
          <a:p>
            <a:pPr lvl="1"/>
            <a:r>
              <a:rPr lang="de-DE" dirty="0">
                <a:hlinkClick r:id="rId3"/>
              </a:rPr>
              <a:t>https://</a:t>
            </a:r>
            <a:r>
              <a:rPr lang="de-DE" dirty="0" smtClean="0">
                <a:hlinkClick r:id="rId3"/>
              </a:rPr>
              <a:t>github.com/nmrML</a:t>
            </a:r>
            <a:endParaRPr lang="de-DE" dirty="0"/>
          </a:p>
          <a:p>
            <a:r>
              <a:rPr lang="de-DE" dirty="0" smtClean="0"/>
              <a:t>Paper</a:t>
            </a:r>
          </a:p>
          <a:p>
            <a:pPr lvl="1"/>
            <a:r>
              <a:rPr lang="de-DE" dirty="0" smtClean="0"/>
              <a:t>ACS AC    </a:t>
            </a:r>
            <a:r>
              <a:rPr lang="de-DE" dirty="0"/>
              <a:t>DOI: </a:t>
            </a:r>
            <a:r>
              <a:rPr lang="de-DE" dirty="0" smtClean="0"/>
              <a:t>10.1021/acs.analchem.7b02795</a:t>
            </a:r>
          </a:p>
          <a:p>
            <a:r>
              <a:rPr lang="de-DE" dirty="0" smtClean="0"/>
              <a:t>Tutorial Films</a:t>
            </a:r>
          </a:p>
          <a:p>
            <a:pPr lvl="1"/>
            <a:r>
              <a:rPr lang="de-DE" dirty="0">
                <a:hlinkClick r:id="rId4"/>
              </a:rPr>
              <a:t>https://</a:t>
            </a:r>
            <a:r>
              <a:rPr lang="de-DE" dirty="0" smtClean="0">
                <a:hlinkClick r:id="rId4"/>
              </a:rPr>
              <a:t>www.youtube.com/channel/UC-QDAWEByM-Q_QfTZC-Gftw</a:t>
            </a:r>
            <a:r>
              <a:rPr lang="de-DE" dirty="0" smtClean="0"/>
              <a:t> </a:t>
            </a:r>
          </a:p>
          <a:p>
            <a:r>
              <a:rPr lang="en-US" dirty="0" smtClean="0"/>
              <a:t>Discussion Forum</a:t>
            </a:r>
          </a:p>
          <a:p>
            <a:pPr lvl="1"/>
            <a:r>
              <a:rPr lang="en-US" u="sng" dirty="0">
                <a:hlinkClick r:id="rId5"/>
              </a:rPr>
              <a:t>https://groups.google.com/forum/?hl=en#!</a:t>
            </a:r>
            <a:r>
              <a:rPr lang="en-US" u="sng" dirty="0" smtClean="0">
                <a:hlinkClick r:id="rId5"/>
              </a:rPr>
              <a:t>forum/nmrml/join</a:t>
            </a:r>
            <a:endParaRPr lang="en-US" dirty="0" smtClean="0"/>
          </a:p>
          <a:p>
            <a:r>
              <a:rPr lang="en-US" dirty="0" smtClean="0"/>
              <a:t>Email</a:t>
            </a:r>
          </a:p>
          <a:p>
            <a:pPr lvl="1"/>
            <a:r>
              <a:rPr lang="en-US" u="sng" dirty="0">
                <a:hlinkClick r:id="rId6"/>
              </a:rPr>
              <a:t>info@nmrml.org</a:t>
            </a:r>
            <a:endParaRPr lang="en-US" dirty="0" smtClean="0"/>
          </a:p>
          <a:p>
            <a:pPr lvl="1"/>
            <a:endParaRPr lang="en-US" dirty="0" smtClean="0"/>
          </a:p>
        </p:txBody>
      </p:sp>
      <p:sp>
        <p:nvSpPr>
          <p:cNvPr id="4" name="Foliennummernplatzhalter 3"/>
          <p:cNvSpPr>
            <a:spLocks noGrp="1"/>
          </p:cNvSpPr>
          <p:nvPr>
            <p:ph type="sldNum" sz="quarter" idx="12"/>
          </p:nvPr>
        </p:nvSpPr>
        <p:spPr/>
        <p:txBody>
          <a:bodyPr/>
          <a:lstStyle/>
          <a:p>
            <a:fld id="{90FC4FFB-B965-8740-A682-FFDFBB4E4C58}" type="slidenum">
              <a:rPr lang="en-US" smtClean="0"/>
              <a:t>15</a:t>
            </a:fld>
            <a:endParaRPr lang="en-US"/>
          </a:p>
        </p:txBody>
      </p:sp>
    </p:spTree>
    <p:extLst>
      <p:ext uri="{BB962C8B-B14F-4D97-AF65-F5344CB8AC3E}">
        <p14:creationId xmlns:p14="http://schemas.microsoft.com/office/powerpoint/2010/main" val="2047760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427" y="202797"/>
            <a:ext cx="9649311" cy="1143000"/>
          </a:xfrm>
        </p:spPr>
        <p:txBody>
          <a:bodyPr>
            <a:normAutofit/>
          </a:bodyPr>
          <a:lstStyle/>
          <a:p>
            <a:pPr algn="l"/>
            <a:r>
              <a:rPr lang="en-US" sz="2800" dirty="0" smtClean="0">
                <a:latin typeface="Arial"/>
                <a:cs typeface="Arial"/>
              </a:rPr>
              <a:t>              </a:t>
            </a:r>
            <a:r>
              <a:rPr lang="en-US" dirty="0" smtClean="0">
                <a:latin typeface="Arial"/>
                <a:cs typeface="Arial"/>
              </a:rPr>
              <a:t>Acknowledgements</a:t>
            </a:r>
            <a:endParaRPr lang="en-US" dirty="0">
              <a:latin typeface="Arial"/>
              <a:cs typeface="Arial"/>
            </a:endParaRPr>
          </a:p>
        </p:txBody>
      </p:sp>
      <p:pic>
        <p:nvPicPr>
          <p:cNvPr id="4" name="Picture 3" descr="white_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13" y="274638"/>
            <a:ext cx="1332498" cy="1082705"/>
          </a:xfrm>
          <a:prstGeom prst="rect">
            <a:avLst/>
          </a:prstGeom>
        </p:spPr>
      </p:pic>
      <p:pic>
        <p:nvPicPr>
          <p:cNvPr id="6" name="Picture 5" descr="phenomenal_4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988" y="6304033"/>
            <a:ext cx="2531194" cy="419721"/>
          </a:xfrm>
          <a:prstGeom prst="rect">
            <a:avLst/>
          </a:prstGeom>
        </p:spPr>
      </p:pic>
      <p:pic>
        <p:nvPicPr>
          <p:cNvPr id="15" name="Picture 14" descr="flag_yellow_hig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99" y="6130491"/>
            <a:ext cx="912860" cy="603311"/>
          </a:xfrm>
          <a:prstGeom prst="rect">
            <a:avLst/>
          </a:prstGeom>
        </p:spPr>
      </p:pic>
      <p:sp>
        <p:nvSpPr>
          <p:cNvPr id="10" name="Inhaltsplatzhalter 1"/>
          <p:cNvSpPr>
            <a:spLocks noGrp="1"/>
          </p:cNvSpPr>
          <p:nvPr>
            <p:ph idx="1"/>
          </p:nvPr>
        </p:nvSpPr>
        <p:spPr>
          <a:xfrm>
            <a:off x="1230453" y="6130491"/>
            <a:ext cx="4347535" cy="670478"/>
          </a:xfrm>
        </p:spPr>
        <p:txBody>
          <a:bodyPr>
            <a:normAutofit/>
          </a:bodyPr>
          <a:lstStyle/>
          <a:p>
            <a:pPr marL="0" indent="0">
              <a:buNone/>
            </a:pPr>
            <a:r>
              <a:rPr lang="en-GB" sz="1600" dirty="0" smtClean="0">
                <a:solidFill>
                  <a:schemeClr val="tx2"/>
                </a:solidFill>
                <a:latin typeface="Arial" panose="020B0604020202020204" pitchFamily="34" charset="0"/>
                <a:cs typeface="Arial" panose="020B0604020202020204" pitchFamily="34" charset="0"/>
              </a:rPr>
              <a:t>EU </a:t>
            </a:r>
            <a:r>
              <a:rPr lang="en-GB" sz="1600" dirty="0">
                <a:solidFill>
                  <a:schemeClr val="tx2"/>
                </a:solidFill>
                <a:latin typeface="Arial" panose="020B0604020202020204" pitchFamily="34" charset="0"/>
                <a:cs typeface="Arial" panose="020B0604020202020204" pitchFamily="34" charset="0"/>
              </a:rPr>
              <a:t>FP7 project COSMOS grant </a:t>
            </a:r>
            <a:r>
              <a:rPr lang="en-US" sz="1600" dirty="0">
                <a:solidFill>
                  <a:schemeClr val="tx2"/>
                </a:solidFill>
                <a:latin typeface="Arial" panose="020B0604020202020204" pitchFamily="34" charset="0"/>
                <a:cs typeface="Arial" panose="020B0604020202020204" pitchFamily="34" charset="0"/>
              </a:rPr>
              <a:t>EC312941 </a:t>
            </a:r>
            <a:endParaRPr lang="en-US" sz="1600" dirty="0" smtClean="0">
              <a:solidFill>
                <a:schemeClr val="tx2"/>
              </a:solidFill>
              <a:latin typeface="Arial" panose="020B0604020202020204" pitchFamily="34" charset="0"/>
              <a:cs typeface="Arial" panose="020B0604020202020204" pitchFamily="34" charset="0"/>
            </a:endParaRPr>
          </a:p>
          <a:p>
            <a:pPr marL="0" indent="0">
              <a:buNone/>
            </a:pPr>
            <a:r>
              <a:rPr lang="en-US" sz="1600" dirty="0" smtClean="0">
                <a:solidFill>
                  <a:schemeClr val="tx2"/>
                </a:solidFill>
                <a:latin typeface="Arial" panose="020B0604020202020204" pitchFamily="34" charset="0"/>
                <a:cs typeface="Arial" panose="020B0604020202020204" pitchFamily="34" charset="0"/>
              </a:rPr>
              <a:t>EU </a:t>
            </a:r>
            <a:r>
              <a:rPr lang="en-US" sz="1600" dirty="0">
                <a:solidFill>
                  <a:schemeClr val="tx2"/>
                </a:solidFill>
                <a:latin typeface="Arial" panose="020B0604020202020204" pitchFamily="34" charset="0"/>
                <a:cs typeface="Arial" panose="020B0604020202020204" pitchFamily="34" charset="0"/>
              </a:rPr>
              <a:t>Horizon 2020 </a:t>
            </a:r>
            <a:r>
              <a:rPr lang="en-US" sz="1600" dirty="0" err="1" smtClean="0">
                <a:solidFill>
                  <a:schemeClr val="tx2"/>
                </a:solidFill>
                <a:latin typeface="Arial" panose="020B0604020202020204" pitchFamily="34" charset="0"/>
                <a:cs typeface="Arial" panose="020B0604020202020204" pitchFamily="34" charset="0"/>
              </a:rPr>
              <a:t>PhenoMeNal</a:t>
            </a:r>
            <a:r>
              <a:rPr lang="en-US" sz="1600" dirty="0" smtClean="0">
                <a:solidFill>
                  <a:schemeClr val="tx2"/>
                </a:solidFill>
                <a:latin typeface="Arial" panose="020B0604020202020204" pitchFamily="34" charset="0"/>
                <a:cs typeface="Arial" panose="020B0604020202020204" pitchFamily="34" charset="0"/>
              </a:rPr>
              <a:t> </a:t>
            </a:r>
            <a:r>
              <a:rPr lang="en-US" sz="1600" dirty="0">
                <a:solidFill>
                  <a:schemeClr val="tx2"/>
                </a:solidFill>
                <a:latin typeface="Arial" panose="020B0604020202020204" pitchFamily="34" charset="0"/>
                <a:cs typeface="Arial" panose="020B0604020202020204" pitchFamily="34" charset="0"/>
              </a:rPr>
              <a:t>grant </a:t>
            </a:r>
            <a:r>
              <a:rPr lang="en-US" sz="1600" dirty="0" smtClean="0">
                <a:solidFill>
                  <a:schemeClr val="tx2"/>
                </a:solidFill>
                <a:latin typeface="Arial" panose="020B0604020202020204" pitchFamily="34" charset="0"/>
                <a:cs typeface="Arial" panose="020B0604020202020204" pitchFamily="34" charset="0"/>
              </a:rPr>
              <a:t>654241</a:t>
            </a:r>
            <a:endParaRPr lang="en-US" sz="1600" dirty="0">
              <a:solidFill>
                <a:schemeClr val="tx2"/>
              </a:solidFill>
              <a:latin typeface="Arial" panose="020B0604020202020204" pitchFamily="34" charset="0"/>
              <a:cs typeface="Arial" panose="020B0604020202020204" pitchFamily="34" charset="0"/>
            </a:endParaRPr>
          </a:p>
        </p:txBody>
      </p:sp>
      <p:pic>
        <p:nvPicPr>
          <p:cNvPr id="11" name="Picture 5" descr="GEDC0102.JPG"/>
          <p:cNvPicPr>
            <a:picLocks noChangeAspect="1"/>
          </p:cNvPicPr>
          <p:nvPr/>
        </p:nvPicPr>
        <p:blipFill rotWithShape="1">
          <a:blip r:embed="rId5" cstate="email">
            <a:extLst>
              <a:ext uri="{BEBA8EAE-BF5A-486C-A8C5-ECC9F3942E4B}">
                <a14:imgProps xmlns:a14="http://schemas.microsoft.com/office/drawing/2010/main">
                  <a14:imgLayer r:embed="rId6">
                    <a14:imgEffect>
                      <a14:brightnessContrast bright="29000" contrast="15000"/>
                    </a14:imgEffect>
                  </a14:imgLayer>
                </a14:imgProps>
              </a:ext>
              <a:ext uri="{28A0092B-C50C-407E-A947-70E740481C1C}">
                <a14:useLocalDpi xmlns:a14="http://schemas.microsoft.com/office/drawing/2010/main" val="0"/>
              </a:ext>
            </a:extLst>
          </a:blip>
          <a:srcRect l="10727" t="15396" r="6363" b="24866"/>
          <a:stretch/>
        </p:blipFill>
        <p:spPr>
          <a:xfrm>
            <a:off x="1462009" y="3142937"/>
            <a:ext cx="5091191" cy="2751203"/>
          </a:xfrm>
          <a:prstGeom prst="rect">
            <a:avLst/>
          </a:prstGeom>
        </p:spPr>
      </p:pic>
      <p:pic>
        <p:nvPicPr>
          <p:cNvPr id="12" name="Picture 2" descr="Wishart Lab 20121026 Mike Dsc 5609"/>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268077" y="4676593"/>
            <a:ext cx="820186" cy="1027967"/>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p:cNvSpPr>
            <a:spLocks noGrp="1"/>
          </p:cNvSpPr>
          <p:nvPr>
            <p:ph type="sldNum" sz="quarter" idx="12"/>
          </p:nvPr>
        </p:nvSpPr>
        <p:spPr/>
        <p:txBody>
          <a:bodyPr/>
          <a:lstStyle/>
          <a:p>
            <a:fld id="{90FC4FFB-B965-8740-A682-FFDFBB4E4C58}" type="slidenum">
              <a:rPr lang="en-US" smtClean="0"/>
              <a:t>16</a:t>
            </a:fld>
            <a:endParaRPr lang="en-US"/>
          </a:p>
        </p:txBody>
      </p:sp>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20508" y="5909507"/>
            <a:ext cx="1267755" cy="368367"/>
          </a:xfrm>
          <a:prstGeom prst="rect">
            <a:avLst/>
          </a:prstGeom>
        </p:spPr>
      </p:pic>
      <p:sp>
        <p:nvSpPr>
          <p:cNvPr id="17" name="Rechteck 16"/>
          <p:cNvSpPr/>
          <p:nvPr/>
        </p:nvSpPr>
        <p:spPr>
          <a:xfrm>
            <a:off x="710312" y="1526394"/>
            <a:ext cx="7152724" cy="1601913"/>
          </a:xfrm>
          <a:prstGeom prst="rect">
            <a:avLst/>
          </a:prstGeom>
        </p:spPr>
        <p:txBody>
          <a:bodyPr wrap="square">
            <a:spAutoFit/>
          </a:bodyPr>
          <a:lstStyle/>
          <a:p>
            <a:pPr>
              <a:lnSpc>
                <a:spcPct val="107000"/>
              </a:lnSpc>
              <a:spcBef>
                <a:spcPts val="2400"/>
              </a:spcBef>
              <a:spcAft>
                <a:spcPts val="600"/>
              </a:spcAft>
            </a:pPr>
            <a:r>
              <a:rPr lang="en-US" sz="1600" b="1" dirty="0" err="1">
                <a:solidFill>
                  <a:srgbClr val="000000"/>
                </a:solidFill>
                <a:latin typeface="Times New Roman" panose="02020603050405020304" pitchFamily="18" charset="0"/>
                <a:ea typeface="Times New Roman" panose="02020603050405020304" pitchFamily="18" charset="0"/>
              </a:rPr>
              <a:t>nmrML</a:t>
            </a:r>
            <a:r>
              <a:rPr lang="en-US" sz="1600" b="1" dirty="0">
                <a:solidFill>
                  <a:srgbClr val="000000"/>
                </a:solidFill>
                <a:latin typeface="Times New Roman" panose="02020603050405020304" pitchFamily="18" charset="0"/>
                <a:ea typeface="Times New Roman" panose="02020603050405020304" pitchFamily="18" charset="0"/>
              </a:rPr>
              <a:t>: a community supported open data standard for the description, storage, and exchange of NMR data</a:t>
            </a:r>
            <a:endParaRPr lang="de-DE" sz="1600" b="1" dirty="0">
              <a:solidFill>
                <a:srgbClr val="000000"/>
              </a:solidFill>
              <a:latin typeface="Times New Roman" panose="02020603050405020304" pitchFamily="18" charset="0"/>
              <a:ea typeface="Times New Roman" panose="02020603050405020304" pitchFamily="18" charset="0"/>
            </a:endParaRPr>
          </a:p>
          <a:p>
            <a:pPr>
              <a:lnSpc>
                <a:spcPct val="107000"/>
              </a:lnSpc>
              <a:spcAft>
                <a:spcPts val="800"/>
              </a:spcAft>
            </a:pPr>
            <a:r>
              <a:rPr lang="en-US" sz="1100" dirty="0">
                <a:solidFill>
                  <a:srgbClr val="000000"/>
                </a:solidFill>
                <a:latin typeface="Times New Roman" panose="02020603050405020304" pitchFamily="18" charset="0"/>
                <a:ea typeface="Times New Roman" panose="02020603050405020304" pitchFamily="18" charset="0"/>
              </a:rPr>
              <a:t>Daniel Schober</a:t>
            </a:r>
            <a:r>
              <a:rPr lang="en-US" sz="1100" baseline="30000" dirty="0">
                <a:solidFill>
                  <a:srgbClr val="000000"/>
                </a:solidFill>
                <a:latin typeface="Times New Roman" panose="02020603050405020304" pitchFamily="18" charset="0"/>
                <a:ea typeface="Times New Roman" panose="02020603050405020304" pitchFamily="18" charset="0"/>
              </a:rPr>
              <a:t>1,*</a:t>
            </a:r>
            <a:r>
              <a:rPr lang="en-US" sz="1100" dirty="0">
                <a:solidFill>
                  <a:srgbClr val="000000"/>
                </a:solidFill>
                <a:latin typeface="Times New Roman" panose="02020603050405020304" pitchFamily="18" charset="0"/>
                <a:ea typeface="Times New Roman" panose="02020603050405020304" pitchFamily="18" charset="0"/>
              </a:rPr>
              <a:t>, Daniel Jacob</a:t>
            </a:r>
            <a:r>
              <a:rPr lang="en-US" sz="1100" baseline="30000" dirty="0">
                <a:solidFill>
                  <a:srgbClr val="000000"/>
                </a:solidFill>
                <a:latin typeface="Times New Roman" panose="02020603050405020304" pitchFamily="18" charset="0"/>
                <a:ea typeface="Times New Roman" panose="02020603050405020304" pitchFamily="18" charset="0"/>
              </a:rPr>
              <a:t>2</a:t>
            </a:r>
            <a:r>
              <a:rPr lang="en-US" sz="1100" dirty="0">
                <a:solidFill>
                  <a:srgbClr val="000000"/>
                </a:solidFill>
                <a:latin typeface="Times New Roman" panose="02020603050405020304" pitchFamily="18" charset="0"/>
                <a:ea typeface="Times New Roman" panose="02020603050405020304" pitchFamily="18" charset="0"/>
              </a:rPr>
              <a:t>, Michael Wilson</a:t>
            </a:r>
            <a:r>
              <a:rPr lang="en-US" sz="1100" baseline="30000" dirty="0">
                <a:solidFill>
                  <a:srgbClr val="000000"/>
                </a:solidFill>
                <a:latin typeface="Times New Roman" panose="02020603050405020304" pitchFamily="18" charset="0"/>
                <a:ea typeface="Times New Roman" panose="02020603050405020304" pitchFamily="18" charset="0"/>
              </a:rPr>
              <a:t>3</a:t>
            </a:r>
            <a:r>
              <a:rPr lang="en-US" sz="1100" dirty="0">
                <a:solidFill>
                  <a:srgbClr val="000000"/>
                </a:solidFill>
                <a:latin typeface="Times New Roman" panose="02020603050405020304" pitchFamily="18" charset="0"/>
                <a:ea typeface="Times New Roman" panose="02020603050405020304" pitchFamily="18" charset="0"/>
              </a:rPr>
              <a:t>, Joseph A. Cruz</a:t>
            </a:r>
            <a:r>
              <a:rPr lang="en-US" sz="1100" baseline="30000" dirty="0">
                <a:solidFill>
                  <a:srgbClr val="000000"/>
                </a:solidFill>
                <a:latin typeface="Times New Roman" panose="02020603050405020304" pitchFamily="18" charset="0"/>
                <a:ea typeface="Times New Roman" panose="02020603050405020304" pitchFamily="18" charset="0"/>
              </a:rPr>
              <a:t>3</a:t>
            </a:r>
            <a:r>
              <a:rPr lang="en-US" sz="1100" dirty="0">
                <a:solidFill>
                  <a:srgbClr val="000000"/>
                </a:solidFill>
                <a:latin typeface="Times New Roman" panose="02020603050405020304" pitchFamily="18" charset="0"/>
                <a:ea typeface="Times New Roman" panose="02020603050405020304" pitchFamily="18" charset="0"/>
              </a:rPr>
              <a:t>, Ana Marcu</a:t>
            </a:r>
            <a:r>
              <a:rPr lang="en-US" sz="1100" baseline="30000" dirty="0">
                <a:solidFill>
                  <a:srgbClr val="000000"/>
                </a:solidFill>
                <a:latin typeface="Times New Roman" panose="02020603050405020304" pitchFamily="18" charset="0"/>
                <a:ea typeface="Times New Roman" panose="02020603050405020304" pitchFamily="18" charset="0"/>
              </a:rPr>
              <a:t>3</a:t>
            </a:r>
            <a:r>
              <a:rPr lang="en-US" sz="1100" dirty="0">
                <a:solidFill>
                  <a:srgbClr val="000000"/>
                </a:solidFill>
                <a:latin typeface="Times New Roman" panose="02020603050405020304" pitchFamily="18" charset="0"/>
                <a:ea typeface="Times New Roman" panose="02020603050405020304" pitchFamily="18" charset="0"/>
              </a:rPr>
              <a:t>, Jason R. Grant</a:t>
            </a:r>
            <a:r>
              <a:rPr lang="en-US" sz="1100" baseline="30000" dirty="0">
                <a:solidFill>
                  <a:srgbClr val="000000"/>
                </a:solidFill>
                <a:latin typeface="Times New Roman" panose="02020603050405020304" pitchFamily="18" charset="0"/>
                <a:ea typeface="Times New Roman" panose="02020603050405020304" pitchFamily="18" charset="0"/>
              </a:rPr>
              <a:t>3</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err="1">
                <a:solidFill>
                  <a:srgbClr val="000000"/>
                </a:solidFill>
                <a:latin typeface="Times New Roman" panose="02020603050405020304" pitchFamily="18" charset="0"/>
                <a:ea typeface="Times New Roman" panose="02020603050405020304" pitchFamily="18" charset="0"/>
              </a:rPr>
              <a:t>Annick</a:t>
            </a:r>
            <a:r>
              <a:rPr lang="en-US" sz="1100" dirty="0">
                <a:solidFill>
                  <a:srgbClr val="000000"/>
                </a:solidFill>
                <a:latin typeface="Times New Roman" panose="02020603050405020304" pitchFamily="18" charset="0"/>
                <a:ea typeface="Times New Roman" panose="02020603050405020304" pitchFamily="18" charset="0"/>
              </a:rPr>
              <a:t> Moing</a:t>
            </a:r>
            <a:r>
              <a:rPr lang="en-US" sz="1100" baseline="30000" dirty="0">
                <a:solidFill>
                  <a:srgbClr val="000000"/>
                </a:solidFill>
                <a:latin typeface="Times New Roman" panose="02020603050405020304" pitchFamily="18" charset="0"/>
                <a:ea typeface="Times New Roman" panose="02020603050405020304" pitchFamily="18" charset="0"/>
              </a:rPr>
              <a:t>2</a:t>
            </a:r>
            <a:r>
              <a:rPr lang="en-US" sz="1100" dirty="0">
                <a:solidFill>
                  <a:srgbClr val="000000"/>
                </a:solidFill>
                <a:latin typeface="Times New Roman" panose="02020603050405020304" pitchFamily="18" charset="0"/>
                <a:ea typeface="Times New Roman" panose="02020603050405020304" pitchFamily="18" charset="0"/>
              </a:rPr>
              <a:t>, Catherine Deborde</a:t>
            </a:r>
            <a:r>
              <a:rPr lang="en-US" sz="1100" baseline="30000" dirty="0">
                <a:solidFill>
                  <a:srgbClr val="000000"/>
                </a:solidFill>
                <a:latin typeface="Times New Roman" panose="02020603050405020304" pitchFamily="18" charset="0"/>
                <a:ea typeface="Times New Roman" panose="02020603050405020304" pitchFamily="18" charset="0"/>
              </a:rPr>
              <a:t>2</a:t>
            </a:r>
            <a:r>
              <a:rPr lang="en-US" sz="1100" dirty="0">
                <a:solidFill>
                  <a:srgbClr val="000000"/>
                </a:solidFill>
                <a:latin typeface="Times New Roman" panose="02020603050405020304" pitchFamily="18" charset="0"/>
                <a:ea typeface="Times New Roman" panose="02020603050405020304" pitchFamily="18" charset="0"/>
              </a:rPr>
              <a:t>, Luis F. de Figueiredo</a:t>
            </a:r>
            <a:r>
              <a:rPr lang="en-US" sz="1100" baseline="30000" dirty="0">
                <a:solidFill>
                  <a:srgbClr val="000000"/>
                </a:solidFill>
                <a:latin typeface="Times New Roman" panose="02020603050405020304" pitchFamily="18" charset="0"/>
                <a:ea typeface="Times New Roman" panose="02020603050405020304" pitchFamily="18" charset="0"/>
              </a:rPr>
              <a:t>4</a:t>
            </a:r>
            <a:r>
              <a:rPr lang="en-US" sz="1100" dirty="0">
                <a:solidFill>
                  <a:srgbClr val="000000"/>
                </a:solidFill>
                <a:latin typeface="Times New Roman" panose="02020603050405020304" pitchFamily="18" charset="0"/>
                <a:ea typeface="Times New Roman" panose="02020603050405020304" pitchFamily="18" charset="0"/>
              </a:rPr>
              <a:t>, Kenneth Haug</a:t>
            </a:r>
            <a:r>
              <a:rPr lang="en-US" sz="1100" baseline="30000" dirty="0">
                <a:solidFill>
                  <a:srgbClr val="000000"/>
                </a:solidFill>
                <a:latin typeface="Times New Roman" panose="02020603050405020304" pitchFamily="18" charset="0"/>
                <a:ea typeface="Times New Roman" panose="02020603050405020304" pitchFamily="18" charset="0"/>
              </a:rPr>
              <a:t>4</a:t>
            </a:r>
            <a:r>
              <a:rPr lang="en-US" sz="1100" dirty="0">
                <a:solidFill>
                  <a:srgbClr val="000000"/>
                </a:solidFill>
                <a:latin typeface="Times New Roman" panose="02020603050405020304" pitchFamily="18" charset="0"/>
                <a:ea typeface="Times New Roman" panose="02020603050405020304" pitchFamily="18" charset="0"/>
              </a:rPr>
              <a:t>, Philippe Rocca-Serra</a:t>
            </a:r>
            <a:r>
              <a:rPr lang="en-US" sz="1100" baseline="30000" dirty="0">
                <a:solidFill>
                  <a:srgbClr val="000000"/>
                </a:solidFill>
                <a:latin typeface="Times New Roman" panose="02020603050405020304" pitchFamily="18" charset="0"/>
                <a:ea typeface="Times New Roman" panose="02020603050405020304" pitchFamily="18" charset="0"/>
              </a:rPr>
              <a:t>5</a:t>
            </a:r>
            <a:r>
              <a:rPr lang="en-US" sz="1100" dirty="0">
                <a:solidFill>
                  <a:srgbClr val="000000"/>
                </a:solidFill>
                <a:latin typeface="Times New Roman" panose="02020603050405020304" pitchFamily="18" charset="0"/>
                <a:ea typeface="Times New Roman" panose="02020603050405020304" pitchFamily="18" charset="0"/>
              </a:rPr>
              <a:t>, John Easton</a:t>
            </a:r>
            <a:r>
              <a:rPr lang="en-US" sz="1100" baseline="30000" dirty="0">
                <a:solidFill>
                  <a:srgbClr val="000000"/>
                </a:solidFill>
                <a:latin typeface="Times New Roman" panose="02020603050405020304" pitchFamily="18" charset="0"/>
                <a:ea typeface="Times New Roman" panose="02020603050405020304" pitchFamily="18" charset="0"/>
              </a:rPr>
              <a:t>6</a:t>
            </a:r>
            <a:r>
              <a:rPr lang="en-US" sz="1100" dirty="0">
                <a:solidFill>
                  <a:srgbClr val="000000"/>
                </a:solidFill>
                <a:latin typeface="Times New Roman" panose="02020603050405020304" pitchFamily="18" charset="0"/>
                <a:ea typeface="Times New Roman" panose="02020603050405020304" pitchFamily="18" charset="0"/>
              </a:rPr>
              <a:t>, Timothy M. D. Ebbels</a:t>
            </a:r>
            <a:r>
              <a:rPr lang="en-US" sz="1100" baseline="30000" dirty="0">
                <a:solidFill>
                  <a:srgbClr val="000000"/>
                </a:solidFill>
                <a:latin typeface="Times New Roman" panose="02020603050405020304" pitchFamily="18" charset="0"/>
                <a:ea typeface="Times New Roman" panose="02020603050405020304" pitchFamily="18" charset="0"/>
              </a:rPr>
              <a:t>7</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err="1">
                <a:solidFill>
                  <a:srgbClr val="000000"/>
                </a:solidFill>
                <a:latin typeface="Times New Roman" panose="02020603050405020304" pitchFamily="18" charset="0"/>
                <a:ea typeface="Times New Roman" panose="02020603050405020304" pitchFamily="18" charset="0"/>
              </a:rPr>
              <a:t>Jie</a:t>
            </a:r>
            <a:r>
              <a:rPr lang="en-US" sz="1100" dirty="0">
                <a:solidFill>
                  <a:srgbClr val="000000"/>
                </a:solidFill>
                <a:latin typeface="Times New Roman" panose="02020603050405020304" pitchFamily="18" charset="0"/>
                <a:ea typeface="Times New Roman" panose="02020603050405020304" pitchFamily="18" charset="0"/>
              </a:rPr>
              <a:t> Hao</a:t>
            </a:r>
            <a:r>
              <a:rPr lang="en-US" sz="1100" baseline="30000" dirty="0">
                <a:solidFill>
                  <a:srgbClr val="000000"/>
                </a:solidFill>
                <a:latin typeface="Times New Roman" panose="02020603050405020304" pitchFamily="18" charset="0"/>
                <a:ea typeface="Times New Roman" panose="02020603050405020304" pitchFamily="18" charset="0"/>
              </a:rPr>
              <a:t>7</a:t>
            </a:r>
            <a:r>
              <a:rPr lang="en-US" sz="1100" dirty="0">
                <a:solidFill>
                  <a:srgbClr val="000000"/>
                </a:solidFill>
                <a:latin typeface="Times New Roman" panose="02020603050405020304" pitchFamily="18" charset="0"/>
                <a:ea typeface="Times New Roman" panose="02020603050405020304" pitchFamily="18" charset="0"/>
              </a:rPr>
              <a:t>, Christian Ludwig</a:t>
            </a:r>
            <a:r>
              <a:rPr lang="en-US" sz="1100" baseline="30000" dirty="0">
                <a:solidFill>
                  <a:srgbClr val="000000"/>
                </a:solidFill>
                <a:latin typeface="Times New Roman" panose="02020603050405020304" pitchFamily="18" charset="0"/>
                <a:ea typeface="Times New Roman" panose="02020603050405020304" pitchFamily="18" charset="0"/>
              </a:rPr>
              <a:t>8a</a:t>
            </a:r>
            <a:r>
              <a:rPr lang="en-US" sz="1100" dirty="0">
                <a:solidFill>
                  <a:srgbClr val="000000"/>
                </a:solidFill>
                <a:latin typeface="Times New Roman" panose="02020603050405020304" pitchFamily="18" charset="0"/>
                <a:ea typeface="Times New Roman" panose="02020603050405020304" pitchFamily="18" charset="0"/>
              </a:rPr>
              <a:t>, Ulrich L Günther</a:t>
            </a:r>
            <a:r>
              <a:rPr lang="en-US" sz="1100" baseline="30000" dirty="0">
                <a:solidFill>
                  <a:srgbClr val="000000"/>
                </a:solidFill>
                <a:latin typeface="Times New Roman" panose="02020603050405020304" pitchFamily="18" charset="0"/>
                <a:ea typeface="Times New Roman" panose="02020603050405020304" pitchFamily="18" charset="0"/>
              </a:rPr>
              <a:t>8b</a:t>
            </a:r>
            <a:r>
              <a:rPr lang="en-US" sz="1100" dirty="0">
                <a:solidFill>
                  <a:srgbClr val="000000"/>
                </a:solidFill>
                <a:latin typeface="Times New Roman" panose="02020603050405020304" pitchFamily="18" charset="0"/>
                <a:ea typeface="Times New Roman" panose="02020603050405020304" pitchFamily="18" charset="0"/>
              </a:rPr>
              <a:t>, Antonio Rosato</a:t>
            </a:r>
            <a:r>
              <a:rPr lang="en-US" sz="1100" baseline="30000" dirty="0">
                <a:solidFill>
                  <a:srgbClr val="000000"/>
                </a:solidFill>
                <a:latin typeface="Times New Roman" panose="02020603050405020304" pitchFamily="18" charset="0"/>
                <a:ea typeface="Times New Roman" panose="02020603050405020304" pitchFamily="18" charset="0"/>
              </a:rPr>
              <a:t>9</a:t>
            </a:r>
            <a:r>
              <a:rPr lang="en-US" sz="1100" dirty="0">
                <a:solidFill>
                  <a:srgbClr val="000000"/>
                </a:solidFill>
                <a:latin typeface="Times New Roman" panose="02020603050405020304" pitchFamily="18" charset="0"/>
                <a:ea typeface="Times New Roman" panose="02020603050405020304" pitchFamily="18" charset="0"/>
              </a:rPr>
              <a:t>, Matthias S. Klein</a:t>
            </a:r>
            <a:r>
              <a:rPr lang="en-US" sz="1100" baseline="30000" dirty="0">
                <a:solidFill>
                  <a:srgbClr val="000000"/>
                </a:solidFill>
                <a:latin typeface="Times New Roman" panose="02020603050405020304" pitchFamily="18" charset="0"/>
                <a:ea typeface="Times New Roman" panose="02020603050405020304" pitchFamily="18" charset="0"/>
              </a:rPr>
              <a:t>10</a:t>
            </a:r>
            <a:r>
              <a:rPr lang="en-US" sz="1100" dirty="0">
                <a:solidFill>
                  <a:srgbClr val="000000"/>
                </a:solidFill>
                <a:latin typeface="Times New Roman" panose="02020603050405020304" pitchFamily="18" charset="0"/>
                <a:ea typeface="Times New Roman" panose="02020603050405020304" pitchFamily="18" charset="0"/>
              </a:rPr>
              <a:t>, Ian A. Lewis</a:t>
            </a:r>
            <a:r>
              <a:rPr lang="en-US" sz="1100" baseline="30000" dirty="0">
                <a:solidFill>
                  <a:srgbClr val="000000"/>
                </a:solidFill>
                <a:latin typeface="Times New Roman" panose="02020603050405020304" pitchFamily="18" charset="0"/>
                <a:ea typeface="Times New Roman" panose="02020603050405020304" pitchFamily="18" charset="0"/>
              </a:rPr>
              <a:t>10</a:t>
            </a:r>
            <a:r>
              <a:rPr lang="en-US" sz="1100" dirty="0">
                <a:solidFill>
                  <a:srgbClr val="000000"/>
                </a:solidFill>
                <a:latin typeface="Times New Roman" panose="02020603050405020304" pitchFamily="18" charset="0"/>
                <a:ea typeface="Times New Roman" panose="02020603050405020304" pitchFamily="18" charset="0"/>
              </a:rPr>
              <a:t>, Claudio Luchinat</a:t>
            </a:r>
            <a:r>
              <a:rPr lang="en-US" sz="1100" baseline="30000" dirty="0">
                <a:solidFill>
                  <a:srgbClr val="000000"/>
                </a:solidFill>
                <a:latin typeface="Times New Roman" panose="02020603050405020304" pitchFamily="18" charset="0"/>
                <a:ea typeface="Times New Roman" panose="02020603050405020304" pitchFamily="18" charset="0"/>
              </a:rPr>
              <a:t>9</a:t>
            </a:r>
            <a:r>
              <a:rPr lang="en-US" sz="1100" dirty="0">
                <a:solidFill>
                  <a:srgbClr val="000000"/>
                </a:solidFill>
                <a:latin typeface="Times New Roman" panose="02020603050405020304" pitchFamily="18" charset="0"/>
                <a:ea typeface="Times New Roman" panose="02020603050405020304" pitchFamily="18" charset="0"/>
              </a:rPr>
              <a:t>, Andrew R. Jones</a:t>
            </a:r>
            <a:r>
              <a:rPr lang="en-US" sz="1100" baseline="30000" dirty="0">
                <a:solidFill>
                  <a:srgbClr val="000000"/>
                </a:solidFill>
                <a:latin typeface="Times New Roman" panose="02020603050405020304" pitchFamily="18" charset="0"/>
                <a:ea typeface="Times New Roman" panose="02020603050405020304" pitchFamily="18" charset="0"/>
              </a:rPr>
              <a:t>11</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err="1">
                <a:solidFill>
                  <a:srgbClr val="000000"/>
                </a:solidFill>
                <a:latin typeface="Times New Roman" panose="02020603050405020304" pitchFamily="18" charset="0"/>
                <a:ea typeface="Times New Roman" panose="02020603050405020304" pitchFamily="18" charset="0"/>
              </a:rPr>
              <a:t>Arturas</a:t>
            </a:r>
            <a:r>
              <a:rPr lang="en-US" sz="1100" dirty="0">
                <a:solidFill>
                  <a:srgbClr val="000000"/>
                </a:solidFill>
                <a:latin typeface="Times New Roman" panose="02020603050405020304" pitchFamily="18" charset="0"/>
                <a:ea typeface="Times New Roman" panose="02020603050405020304" pitchFamily="18" charset="0"/>
              </a:rPr>
              <a:t> Grauslys</a:t>
            </a:r>
            <a:r>
              <a:rPr lang="en-US" sz="1100" baseline="30000" dirty="0">
                <a:solidFill>
                  <a:srgbClr val="000000"/>
                </a:solidFill>
                <a:latin typeface="Times New Roman" panose="02020603050405020304" pitchFamily="18" charset="0"/>
                <a:ea typeface="Times New Roman" panose="02020603050405020304" pitchFamily="18" charset="0"/>
              </a:rPr>
              <a:t>11</a:t>
            </a:r>
            <a:r>
              <a:rPr lang="en-US" sz="1100" dirty="0">
                <a:solidFill>
                  <a:srgbClr val="000000"/>
                </a:solidFill>
                <a:latin typeface="Times New Roman" panose="02020603050405020304" pitchFamily="18" charset="0"/>
                <a:ea typeface="Times New Roman" panose="02020603050405020304" pitchFamily="18" charset="0"/>
              </a:rPr>
              <a:t>, Martin Larralde</a:t>
            </a:r>
            <a:r>
              <a:rPr lang="en-US" sz="1100" baseline="30000" dirty="0">
                <a:solidFill>
                  <a:srgbClr val="000000"/>
                </a:solidFill>
                <a:latin typeface="Times New Roman" panose="02020603050405020304" pitchFamily="18" charset="0"/>
                <a:ea typeface="Times New Roman" panose="02020603050405020304" pitchFamily="18" charset="0"/>
              </a:rPr>
              <a:t>12</a:t>
            </a:r>
            <a:r>
              <a:rPr lang="en-US" sz="1100" dirty="0">
                <a:solidFill>
                  <a:srgbClr val="000000"/>
                </a:solidFill>
                <a:latin typeface="Times New Roman" panose="02020603050405020304" pitchFamily="18" charset="0"/>
                <a:ea typeface="Times New Roman" panose="02020603050405020304" pitchFamily="18" charset="0"/>
              </a:rPr>
              <a:t>, Masashi Yokochi</a:t>
            </a:r>
            <a:r>
              <a:rPr lang="en-US" sz="1100" baseline="30000" dirty="0">
                <a:solidFill>
                  <a:srgbClr val="000000"/>
                </a:solidFill>
                <a:latin typeface="Times New Roman" panose="02020603050405020304" pitchFamily="18" charset="0"/>
                <a:ea typeface="Times New Roman" panose="02020603050405020304" pitchFamily="18" charset="0"/>
              </a:rPr>
              <a:t>13</a:t>
            </a:r>
            <a:r>
              <a:rPr lang="en-US" sz="1100" dirty="0">
                <a:solidFill>
                  <a:srgbClr val="000000"/>
                </a:solidFill>
                <a:latin typeface="Times New Roman" panose="02020603050405020304" pitchFamily="18" charset="0"/>
                <a:ea typeface="Times New Roman" panose="02020603050405020304" pitchFamily="18" charset="0"/>
              </a:rPr>
              <a:t>, </a:t>
            </a:r>
            <a:r>
              <a:rPr lang="en-US" sz="1100" dirty="0" err="1">
                <a:solidFill>
                  <a:srgbClr val="000000"/>
                </a:solidFill>
                <a:latin typeface="Times New Roman" panose="02020603050405020304" pitchFamily="18" charset="0"/>
                <a:ea typeface="Times New Roman" panose="02020603050405020304" pitchFamily="18" charset="0"/>
              </a:rPr>
              <a:t>Naohiro</a:t>
            </a:r>
            <a:r>
              <a:rPr lang="en-US" sz="1100" dirty="0">
                <a:solidFill>
                  <a:srgbClr val="000000"/>
                </a:solidFill>
                <a:latin typeface="Times New Roman" panose="02020603050405020304" pitchFamily="18" charset="0"/>
                <a:ea typeface="Times New Roman" panose="02020603050405020304" pitchFamily="18" charset="0"/>
              </a:rPr>
              <a:t> Kobayashi</a:t>
            </a:r>
            <a:r>
              <a:rPr lang="en-US" sz="1100" baseline="30000" dirty="0">
                <a:solidFill>
                  <a:srgbClr val="000000"/>
                </a:solidFill>
                <a:latin typeface="Times New Roman" panose="02020603050405020304" pitchFamily="18" charset="0"/>
                <a:ea typeface="Times New Roman" panose="02020603050405020304" pitchFamily="18" charset="0"/>
              </a:rPr>
              <a:t>13</a:t>
            </a:r>
            <a:r>
              <a:rPr lang="en-US" sz="1100" dirty="0">
                <a:solidFill>
                  <a:srgbClr val="000000"/>
                </a:solidFill>
                <a:latin typeface="Times New Roman" panose="02020603050405020304" pitchFamily="18" charset="0"/>
                <a:ea typeface="Times New Roman" panose="02020603050405020304" pitchFamily="18" charset="0"/>
              </a:rPr>
              <a:t>, Andrea Porzel</a:t>
            </a:r>
            <a:r>
              <a:rPr lang="en-US" sz="1100" baseline="30000" dirty="0">
                <a:solidFill>
                  <a:srgbClr val="000000"/>
                </a:solidFill>
                <a:latin typeface="Times New Roman" panose="02020603050405020304" pitchFamily="18" charset="0"/>
                <a:ea typeface="Times New Roman" panose="02020603050405020304" pitchFamily="18" charset="0"/>
              </a:rPr>
              <a:t>14</a:t>
            </a:r>
            <a:r>
              <a:rPr lang="en-US" sz="1100" dirty="0">
                <a:solidFill>
                  <a:srgbClr val="000000"/>
                </a:solidFill>
                <a:latin typeface="Times New Roman" panose="02020603050405020304" pitchFamily="18" charset="0"/>
                <a:ea typeface="Times New Roman" panose="02020603050405020304" pitchFamily="18" charset="0"/>
              </a:rPr>
              <a:t>, Julian L. Griffin</a:t>
            </a:r>
            <a:r>
              <a:rPr lang="en-US" sz="1100" baseline="30000" dirty="0">
                <a:solidFill>
                  <a:srgbClr val="000000"/>
                </a:solidFill>
                <a:latin typeface="Times New Roman" panose="02020603050405020304" pitchFamily="18" charset="0"/>
                <a:ea typeface="Times New Roman" panose="02020603050405020304" pitchFamily="18" charset="0"/>
              </a:rPr>
              <a:t>15</a:t>
            </a:r>
            <a:r>
              <a:rPr lang="en-US" sz="1100" dirty="0">
                <a:solidFill>
                  <a:srgbClr val="000000"/>
                </a:solidFill>
                <a:latin typeface="Times New Roman" panose="02020603050405020304" pitchFamily="18" charset="0"/>
                <a:ea typeface="Times New Roman" panose="02020603050405020304" pitchFamily="18" charset="0"/>
              </a:rPr>
              <a:t>, Mark R. Viant</a:t>
            </a:r>
            <a:r>
              <a:rPr lang="en-US" sz="1100" baseline="30000" dirty="0">
                <a:solidFill>
                  <a:srgbClr val="000000"/>
                </a:solidFill>
                <a:latin typeface="Times New Roman" panose="02020603050405020304" pitchFamily="18" charset="0"/>
                <a:ea typeface="Times New Roman" panose="02020603050405020304" pitchFamily="18" charset="0"/>
              </a:rPr>
              <a:t>16</a:t>
            </a:r>
            <a:r>
              <a:rPr lang="en-US" sz="1100" dirty="0">
                <a:solidFill>
                  <a:srgbClr val="000000"/>
                </a:solidFill>
                <a:latin typeface="Times New Roman" panose="02020603050405020304" pitchFamily="18" charset="0"/>
                <a:ea typeface="Times New Roman" panose="02020603050405020304" pitchFamily="18" charset="0"/>
              </a:rPr>
              <a:t>, David S. Wishart</a:t>
            </a:r>
            <a:r>
              <a:rPr lang="en-US" sz="1100" baseline="30000" dirty="0">
                <a:solidFill>
                  <a:srgbClr val="000000"/>
                </a:solidFill>
                <a:latin typeface="Times New Roman" panose="02020603050405020304" pitchFamily="18" charset="0"/>
                <a:ea typeface="Times New Roman" panose="02020603050405020304" pitchFamily="18" charset="0"/>
              </a:rPr>
              <a:t>3</a:t>
            </a:r>
            <a:r>
              <a:rPr lang="en-US" sz="1100" dirty="0">
                <a:solidFill>
                  <a:srgbClr val="000000"/>
                </a:solidFill>
                <a:latin typeface="Times New Roman" panose="02020603050405020304" pitchFamily="18" charset="0"/>
                <a:ea typeface="Times New Roman" panose="02020603050405020304" pitchFamily="18" charset="0"/>
              </a:rPr>
              <a:t>, Christoph Steinbeck</a:t>
            </a:r>
            <a:r>
              <a:rPr lang="en-US" sz="1100" baseline="30000" dirty="0">
                <a:solidFill>
                  <a:srgbClr val="000000"/>
                </a:solidFill>
                <a:latin typeface="Times New Roman" panose="02020603050405020304" pitchFamily="18" charset="0"/>
                <a:ea typeface="Times New Roman" panose="02020603050405020304" pitchFamily="18" charset="0"/>
              </a:rPr>
              <a:t>4</a:t>
            </a:r>
            <a:r>
              <a:rPr lang="en-US" sz="1100" dirty="0">
                <a:solidFill>
                  <a:srgbClr val="000000"/>
                </a:solidFill>
                <a:latin typeface="Times New Roman" panose="02020603050405020304" pitchFamily="18" charset="0"/>
                <a:ea typeface="Times New Roman" panose="02020603050405020304" pitchFamily="18" charset="0"/>
              </a:rPr>
              <a:t>, Reza M. Salek</a:t>
            </a:r>
            <a:r>
              <a:rPr lang="en-US" sz="1100" baseline="30000" dirty="0">
                <a:solidFill>
                  <a:srgbClr val="000000"/>
                </a:solidFill>
                <a:latin typeface="Times New Roman" panose="02020603050405020304" pitchFamily="18" charset="0"/>
                <a:ea typeface="Times New Roman" panose="02020603050405020304" pitchFamily="18" charset="0"/>
              </a:rPr>
              <a:t>4*</a:t>
            </a:r>
            <a:r>
              <a:rPr lang="en-US" sz="1100" dirty="0">
                <a:solidFill>
                  <a:srgbClr val="000000"/>
                </a:solidFill>
                <a:latin typeface="Times New Roman" panose="02020603050405020304" pitchFamily="18" charset="0"/>
                <a:ea typeface="Times New Roman" panose="02020603050405020304" pitchFamily="18" charset="0"/>
              </a:rPr>
              <a:t> and Steffen Neumann</a:t>
            </a:r>
            <a:r>
              <a:rPr lang="en-US" sz="1100" baseline="30000" dirty="0">
                <a:solidFill>
                  <a:srgbClr val="000000"/>
                </a:solidFill>
                <a:latin typeface="Times New Roman" panose="02020603050405020304" pitchFamily="18" charset="0"/>
                <a:ea typeface="Times New Roman" panose="02020603050405020304" pitchFamily="18" charset="0"/>
              </a:rPr>
              <a:t>1</a:t>
            </a:r>
            <a:endParaRPr lang="de-DE" sz="1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13331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2968E6C-96CD-4CEF-A2A9-7F811365485E}"/>
              </a:ext>
            </a:extLst>
          </p:cNvPr>
          <p:cNvSpPr/>
          <p:nvPr/>
        </p:nvSpPr>
        <p:spPr>
          <a:xfrm>
            <a:off x="0" y="853263"/>
            <a:ext cx="9144000" cy="1455332"/>
          </a:xfrm>
          <a:prstGeom prst="rect">
            <a:avLst/>
          </a:prstGeom>
          <a:solidFill>
            <a:srgbClr val="5259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300" dirty="0"/>
          </a:p>
        </p:txBody>
      </p:sp>
      <p:sp>
        <p:nvSpPr>
          <p:cNvPr id="2" name="Title 1">
            <a:extLst>
              <a:ext uri="{FF2B5EF4-FFF2-40B4-BE49-F238E27FC236}">
                <a16:creationId xmlns="" xmlns:a16="http://schemas.microsoft.com/office/drawing/2014/main" id="{96B6DDA6-AAE4-4346-AA95-D43C15FFC8B0}"/>
              </a:ext>
            </a:extLst>
          </p:cNvPr>
          <p:cNvSpPr>
            <a:spLocks noGrp="1"/>
          </p:cNvSpPr>
          <p:nvPr>
            <p:ph type="title"/>
          </p:nvPr>
        </p:nvSpPr>
        <p:spPr>
          <a:xfrm>
            <a:off x="0" y="587025"/>
            <a:ext cx="9144000" cy="1496751"/>
          </a:xfrm>
        </p:spPr>
        <p:txBody>
          <a:bodyPr>
            <a:normAutofit/>
          </a:bodyPr>
          <a:lstStyle/>
          <a:p>
            <a:pPr algn="ctr"/>
            <a:r>
              <a:rPr lang="en-GB" b="1" i="1" dirty="0">
                <a:solidFill>
                  <a:schemeClr val="bg1"/>
                </a:solidFill>
              </a:rPr>
              <a:t>FREE </a:t>
            </a:r>
            <a:r>
              <a:rPr lang="en-GB" b="1" i="1" dirty="0" smtClean="0">
                <a:solidFill>
                  <a:schemeClr val="bg1"/>
                </a:solidFill>
              </a:rPr>
              <a:t>Workshop: </a:t>
            </a:r>
            <a:br>
              <a:rPr lang="en-GB" b="1" i="1" dirty="0" smtClean="0">
                <a:solidFill>
                  <a:schemeClr val="bg1"/>
                </a:solidFill>
              </a:rPr>
            </a:br>
            <a:r>
              <a:rPr lang="en-GB" b="1" i="1" dirty="0" smtClean="0">
                <a:solidFill>
                  <a:schemeClr val="bg1"/>
                </a:solidFill>
              </a:rPr>
              <a:t>See </a:t>
            </a:r>
            <a:r>
              <a:rPr lang="en-GB" b="1" i="1" dirty="0" err="1" smtClean="0">
                <a:solidFill>
                  <a:schemeClr val="bg1"/>
                </a:solidFill>
              </a:rPr>
              <a:t>nmrML</a:t>
            </a:r>
            <a:r>
              <a:rPr lang="en-GB" b="1" i="1" dirty="0" smtClean="0">
                <a:solidFill>
                  <a:schemeClr val="bg1"/>
                </a:solidFill>
              </a:rPr>
              <a:t> in action</a:t>
            </a:r>
            <a:endParaRPr lang="en-GB" b="1" i="1" dirty="0">
              <a:solidFill>
                <a:schemeClr val="bg1"/>
              </a:solidFill>
            </a:endParaRPr>
          </a:p>
        </p:txBody>
      </p:sp>
      <p:pic>
        <p:nvPicPr>
          <p:cNvPr id="9" name="Picture 8" descr="A picture containing object&#10;&#10;Description generated with high confidence">
            <a:extLst>
              <a:ext uri="{FF2B5EF4-FFF2-40B4-BE49-F238E27FC236}">
                <a16:creationId xmlns="" xmlns:a16="http://schemas.microsoft.com/office/drawing/2014/main" id="{C8566B17-D4A9-4C27-BB2B-042DE8EA85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735854"/>
            <a:ext cx="1012755" cy="994172"/>
          </a:xfrm>
          <a:prstGeom prst="rect">
            <a:avLst/>
          </a:prstGeom>
        </p:spPr>
      </p:pic>
      <p:pic>
        <p:nvPicPr>
          <p:cNvPr id="12" name="Picture 11">
            <a:extLst>
              <a:ext uri="{FF2B5EF4-FFF2-40B4-BE49-F238E27FC236}">
                <a16:creationId xmlns="" xmlns:a16="http://schemas.microsoft.com/office/drawing/2014/main" id="{FEAB89B9-F762-4494-BCBF-9F1CA0D262E6}"/>
              </a:ext>
            </a:extLst>
          </p:cNvPr>
          <p:cNvPicPr>
            <a:picLocks noChangeAspect="1"/>
          </p:cNvPicPr>
          <p:nvPr/>
        </p:nvPicPr>
        <p:blipFill>
          <a:blip r:embed="rId3"/>
          <a:stretch>
            <a:fillRect/>
          </a:stretch>
        </p:blipFill>
        <p:spPr>
          <a:xfrm>
            <a:off x="550068" y="2620983"/>
            <a:ext cx="3464719" cy="2730592"/>
          </a:xfrm>
          <a:prstGeom prst="rect">
            <a:avLst/>
          </a:prstGeom>
        </p:spPr>
      </p:pic>
      <p:pic>
        <p:nvPicPr>
          <p:cNvPr id="13" name="Picture 12">
            <a:extLst>
              <a:ext uri="{FF2B5EF4-FFF2-40B4-BE49-F238E27FC236}">
                <a16:creationId xmlns="" xmlns:a16="http://schemas.microsoft.com/office/drawing/2014/main" id="{0C38395C-9339-401B-8B64-CDD95138F030}"/>
              </a:ext>
            </a:extLst>
          </p:cNvPr>
          <p:cNvPicPr>
            <a:picLocks noChangeAspect="1"/>
          </p:cNvPicPr>
          <p:nvPr/>
        </p:nvPicPr>
        <p:blipFill rotWithShape="1">
          <a:blip r:embed="rId4">
            <a:extLst>
              <a:ext uri="{28A0092B-C50C-407E-A947-70E740481C1C}">
                <a14:useLocalDpi xmlns:a14="http://schemas.microsoft.com/office/drawing/2010/main" val="0"/>
              </a:ext>
            </a:extLst>
          </a:blip>
          <a:srcRect t="62906"/>
          <a:stretch/>
        </p:blipFill>
        <p:spPr>
          <a:xfrm>
            <a:off x="4862971" y="5770804"/>
            <a:ext cx="3914610" cy="682749"/>
          </a:xfrm>
          <a:prstGeom prst="rect">
            <a:avLst/>
          </a:prstGeom>
        </p:spPr>
      </p:pic>
      <p:pic>
        <p:nvPicPr>
          <p:cNvPr id="4" name="Picture 3">
            <a:extLst>
              <a:ext uri="{FF2B5EF4-FFF2-40B4-BE49-F238E27FC236}">
                <a16:creationId xmlns="" xmlns:a16="http://schemas.microsoft.com/office/drawing/2014/main" id="{3088E3C8-665F-4F22-B1B1-8FCF16E0D180}"/>
              </a:ext>
            </a:extLst>
          </p:cNvPr>
          <p:cNvPicPr>
            <a:picLocks noChangeAspect="1"/>
          </p:cNvPicPr>
          <p:nvPr/>
        </p:nvPicPr>
        <p:blipFill>
          <a:blip r:embed="rId5"/>
          <a:stretch>
            <a:fillRect/>
          </a:stretch>
        </p:blipFill>
        <p:spPr>
          <a:xfrm>
            <a:off x="4572000" y="2530445"/>
            <a:ext cx="4357688" cy="2921794"/>
          </a:xfrm>
          <a:prstGeom prst="rect">
            <a:avLst/>
          </a:prstGeom>
        </p:spPr>
      </p:pic>
      <p:sp>
        <p:nvSpPr>
          <p:cNvPr id="3" name="Abgerundetes Rechteck 2"/>
          <p:cNvSpPr/>
          <p:nvPr/>
        </p:nvSpPr>
        <p:spPr>
          <a:xfrm>
            <a:off x="4572001" y="4378036"/>
            <a:ext cx="4357688" cy="295564"/>
          </a:xfrm>
          <a:prstGeom prst="roundRect">
            <a:avLst/>
          </a:prstGeom>
          <a:solidFill>
            <a:srgbClr val="FFFF00">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316375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Standing on </a:t>
            </a:r>
            <a:r>
              <a:rPr lang="de-DE" dirty="0" err="1" smtClean="0"/>
              <a:t>the</a:t>
            </a:r>
            <a:r>
              <a:rPr lang="de-DE" dirty="0" smtClean="0"/>
              <a:t> </a:t>
            </a:r>
            <a:r>
              <a:rPr lang="de-DE" dirty="0" err="1" smtClean="0"/>
              <a:t>shoulders</a:t>
            </a:r>
            <a:r>
              <a:rPr lang="de-DE" dirty="0" smtClean="0"/>
              <a:t> </a:t>
            </a:r>
            <a:r>
              <a:rPr lang="de-DE" dirty="0" err="1" smtClean="0"/>
              <a:t>of</a:t>
            </a:r>
            <a:r>
              <a:rPr lang="de-DE" dirty="0" smtClean="0"/>
              <a:t> </a:t>
            </a:r>
            <a:r>
              <a:rPr lang="de-DE" dirty="0" err="1" smtClean="0"/>
              <a:t>Giants</a:t>
            </a:r>
            <a:endParaRPr lang="de-DE" dirty="0"/>
          </a:p>
        </p:txBody>
      </p:sp>
      <p:sp>
        <p:nvSpPr>
          <p:cNvPr id="4" name="Foliennummernplatzhalter 3"/>
          <p:cNvSpPr>
            <a:spLocks noGrp="1"/>
          </p:cNvSpPr>
          <p:nvPr>
            <p:ph type="sldNum" sz="quarter" idx="12"/>
          </p:nvPr>
        </p:nvSpPr>
        <p:spPr/>
        <p:txBody>
          <a:bodyPr/>
          <a:lstStyle/>
          <a:p>
            <a:fld id="{90FC4FFB-B965-8740-A682-FFDFBB4E4C58}" type="slidenum">
              <a:rPr lang="en-US" smtClean="0"/>
              <a:t>18</a:t>
            </a:fld>
            <a:endParaRPr lang="en-US"/>
          </a:p>
        </p:txBody>
      </p:sp>
      <p:pic>
        <p:nvPicPr>
          <p:cNvPr id="8195" name="Picture 3" descr="http://nmrml.org/images/other-logos/embl-ebi.jpg">
            <a:hlinkClick r:id="rId2" tooltip="The European Bioinformatics Institut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634" y="5209693"/>
            <a:ext cx="2044213" cy="81768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nmrml.org/images/other-logos/tmic.jpg">
            <a:hlinkClick r:id="rId4" tooltip="The Metabolomics Innovation Centre (TMIC)"/>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396" y="3042982"/>
            <a:ext cx="1646486" cy="6585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nmrml.org/images/other-logos/bordeaux.jpg">
            <a:hlinkClick r:id="rId6" tooltip="L’université de Bordeaux"/>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6583" y="2224757"/>
            <a:ext cx="1885833" cy="75433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http://nmrml.org/images/other-logos/INRA_logojpeg-2016.jpg">
            <a:hlinkClick r:id="rId8" tooltip="INRA - Centre Bordeaux Aquitaine"/>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3926" y="2224757"/>
            <a:ext cx="1506784" cy="617781"/>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http://nmrml.org/images/other-logos/pdbj-bmrb.png">
            <a:hlinkClick r:id="rId10" tooltip="PDBj-BMRB Home"/>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5771" y="5179847"/>
            <a:ext cx="1303094" cy="61245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http://nmrml.org/images/other-logos/imperial.jpg">
            <a:hlinkClick r:id="rId12" tooltip="Imperial College London"/>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9699" y="4016578"/>
            <a:ext cx="2186354" cy="874542"/>
          </a:xfrm>
          <a:prstGeom prst="rect">
            <a:avLst/>
          </a:prstGeom>
          <a:noFill/>
          <a:extLst>
            <a:ext uri="{909E8E84-426E-40DD-AFC4-6F175D3DCCD1}">
              <a14:hiddenFill xmlns:a14="http://schemas.microsoft.com/office/drawing/2010/main">
                <a:solidFill>
                  <a:srgbClr val="FFFFFF"/>
                </a:solidFill>
              </a14:hiddenFill>
            </a:ext>
          </a:extLst>
        </p:spPr>
      </p:pic>
      <p:pic>
        <p:nvPicPr>
          <p:cNvPr id="8205" name="Picture 13" descr="http://nmrml.org/images/other-logos/EnsParisSaclay.jpg">
            <a:hlinkClick r:id="rId14" tooltip="EnsParisSaclay"/>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9898" y="2233942"/>
            <a:ext cx="1422888" cy="890728"/>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15" descr="http://nmrml.org/images/other-logos/Liverpool-LVP_UNI_LOGO_Pantone.jpg">
            <a:hlinkClick r:id="rId16" tooltip="UoL- Institute of Integrative Biology"/>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14794" y="4204553"/>
            <a:ext cx="2036884" cy="46848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http://nmrml.org/images/other-logos/UCalgaryIcon.jpg">
            <a:hlinkClick r:id="rId18" tooltip="Department of Biology - University of Calgary"/>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73697" y="2933358"/>
            <a:ext cx="1146402" cy="92571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http://nmrml.org/images/other-logos/ipb.jpg">
            <a:hlinkClick r:id="rId20" tooltip="Leibniz Institute of Plant Biochemistry"/>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2875" y="-13562013"/>
            <a:ext cx="4762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12104" y="4090654"/>
            <a:ext cx="853839" cy="853839"/>
          </a:xfrm>
          <a:prstGeom prst="rect">
            <a:avLst/>
          </a:prstGeom>
        </p:spPr>
      </p:pic>
      <p:pic>
        <p:nvPicPr>
          <p:cNvPr id="17" name="Picture 6" descr="https://lh4.googleusercontent.com/aJA58R-WmcZ8fx_Dk1Frq4Ks_ffnOdtS9lnUYNxqkcyjLSSmg_eICwccvhQPI9aKip357LFmZHlT7kYJwDhidIz0AKE9nYQlNVu7VPzqPNLjT-C0CS6JVSVnknF9Ij-JrRp_qgojFJdSorsdE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57222" y="5225521"/>
            <a:ext cx="1114601" cy="753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https://lh3.googleusercontent.com/HN9TDoVrIPmv5J5BMkeD6vNHuDL8hJ_EWkutYQO65r87uNnqxNTOZrD6_tCxnHRpF07InNvI5YFyqONmmKQE-ppCgnvp-BUMdvmTQqzVUQx3ch76-B1NGdiEiru0zat9L-Cq76BvTInB4BymFQ"/>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03880" y="5111676"/>
            <a:ext cx="647798" cy="91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3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3"/>
          <p:cNvSpPr/>
          <p:nvPr/>
        </p:nvSpPr>
        <p:spPr>
          <a:xfrm>
            <a:off x="1323147" y="1833622"/>
            <a:ext cx="6589169" cy="4417656"/>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dirty="0"/>
          </a:p>
        </p:txBody>
      </p:sp>
      <p:sp>
        <p:nvSpPr>
          <p:cNvPr id="4" name="Rounded Rectangle 3"/>
          <p:cNvSpPr/>
          <p:nvPr/>
        </p:nvSpPr>
        <p:spPr>
          <a:xfrm>
            <a:off x="1464938" y="3014302"/>
            <a:ext cx="3493575" cy="1926336"/>
          </a:xfrm>
          <a:prstGeom prst="roundRect">
            <a:avLst/>
          </a:prstGeom>
          <a:solidFill>
            <a:schemeClr val="bg2">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350"/>
          </a:p>
        </p:txBody>
      </p:sp>
      <p:sp>
        <p:nvSpPr>
          <p:cNvPr id="5" name="Parallelogram 4"/>
          <p:cNvSpPr/>
          <p:nvPr/>
        </p:nvSpPr>
        <p:spPr>
          <a:xfrm>
            <a:off x="1564682" y="3115361"/>
            <a:ext cx="1508717" cy="791990"/>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Stable experimental &amp; raw data</a:t>
            </a:r>
          </a:p>
        </p:txBody>
      </p:sp>
      <p:sp>
        <p:nvSpPr>
          <p:cNvPr id="6" name="Right Arrow 5"/>
          <p:cNvSpPr/>
          <p:nvPr/>
        </p:nvSpPr>
        <p:spPr>
          <a:xfrm>
            <a:off x="3102868" y="4268567"/>
            <a:ext cx="486054" cy="157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34" name="Parallelogram 4"/>
          <p:cNvSpPr/>
          <p:nvPr/>
        </p:nvSpPr>
        <p:spPr>
          <a:xfrm>
            <a:off x="1578470" y="4013012"/>
            <a:ext cx="1462163" cy="784469"/>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Variant terminological &amp; contextual data</a:t>
            </a:r>
          </a:p>
        </p:txBody>
      </p:sp>
      <p:sp>
        <p:nvSpPr>
          <p:cNvPr id="35" name="Right Arrow 5"/>
          <p:cNvSpPr/>
          <p:nvPr/>
        </p:nvSpPr>
        <p:spPr>
          <a:xfrm>
            <a:off x="3091555" y="3477799"/>
            <a:ext cx="486054" cy="1448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pic>
        <p:nvPicPr>
          <p:cNvPr id="44" name="Grafik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2780" y="4130986"/>
            <a:ext cx="375017" cy="375017"/>
          </a:xfrm>
          <a:prstGeom prst="rect">
            <a:avLst/>
          </a:prstGeom>
        </p:spPr>
      </p:pic>
      <p:pic>
        <p:nvPicPr>
          <p:cNvPr id="47" name="Grafik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72" y="4155453"/>
            <a:ext cx="324166" cy="353636"/>
          </a:xfrm>
          <a:prstGeom prst="rect">
            <a:avLst/>
          </a:prstGeom>
        </p:spPr>
      </p:pic>
      <p:pic>
        <p:nvPicPr>
          <p:cNvPr id="56" name="Grafik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0694" y="3395816"/>
            <a:ext cx="362445" cy="332519"/>
          </a:xfrm>
          <a:prstGeom prst="rect">
            <a:avLst/>
          </a:prstGeom>
        </p:spPr>
      </p:pic>
      <p:pic>
        <p:nvPicPr>
          <p:cNvPr id="39" name="Grafik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8247" y="3395816"/>
            <a:ext cx="335503" cy="335503"/>
          </a:xfrm>
          <a:prstGeom prst="rect">
            <a:avLst/>
          </a:prstGeom>
        </p:spPr>
      </p:pic>
      <p:pic>
        <p:nvPicPr>
          <p:cNvPr id="13" name="Grafik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53934" y="2785715"/>
            <a:ext cx="1179576" cy="1005204"/>
          </a:xfrm>
          <a:prstGeom prst="rect">
            <a:avLst/>
          </a:prstGeom>
        </p:spPr>
      </p:pic>
      <p:pic>
        <p:nvPicPr>
          <p:cNvPr id="3" name="Grafi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60933" y="2859989"/>
            <a:ext cx="1368107" cy="872027"/>
          </a:xfrm>
          <a:prstGeom prst="rect">
            <a:avLst/>
          </a:prstGeom>
        </p:spPr>
      </p:pic>
      <p:sp>
        <p:nvSpPr>
          <p:cNvPr id="7" name="Textfeld 6"/>
          <p:cNvSpPr txBox="1"/>
          <p:nvPr/>
        </p:nvSpPr>
        <p:spPr>
          <a:xfrm>
            <a:off x="6653934" y="2508716"/>
            <a:ext cx="1148135" cy="300082"/>
          </a:xfrm>
          <a:prstGeom prst="rect">
            <a:avLst/>
          </a:prstGeom>
          <a:noFill/>
        </p:spPr>
        <p:txBody>
          <a:bodyPr wrap="none" rtlCol="0">
            <a:spAutoFit/>
          </a:bodyPr>
          <a:lstStyle/>
          <a:p>
            <a:r>
              <a:rPr lang="de-DE" sz="1350" dirty="0" err="1"/>
              <a:t>xsd</a:t>
            </a:r>
            <a:r>
              <a:rPr lang="de-DE" sz="1350" dirty="0"/>
              <a:t> </a:t>
            </a:r>
            <a:r>
              <a:rPr lang="de-DE" sz="1350" dirty="0" err="1"/>
              <a:t>datatypes</a:t>
            </a:r>
            <a:endParaRPr lang="en-US" sz="1350" dirty="0"/>
          </a:p>
        </p:txBody>
      </p:sp>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44534" y="4155454"/>
            <a:ext cx="1665361" cy="1795591"/>
          </a:xfrm>
          <a:prstGeom prst="rect">
            <a:avLst/>
          </a:prstGeom>
        </p:spPr>
      </p:pic>
      <p:sp>
        <p:nvSpPr>
          <p:cNvPr id="17" name="Textfeld 16"/>
          <p:cNvSpPr txBox="1"/>
          <p:nvPr/>
        </p:nvSpPr>
        <p:spPr>
          <a:xfrm>
            <a:off x="5329100" y="3920940"/>
            <a:ext cx="1112549" cy="300082"/>
          </a:xfrm>
          <a:prstGeom prst="rect">
            <a:avLst/>
          </a:prstGeom>
          <a:noFill/>
        </p:spPr>
        <p:txBody>
          <a:bodyPr wrap="none" rtlCol="0">
            <a:spAutoFit/>
          </a:bodyPr>
          <a:lstStyle/>
          <a:p>
            <a:r>
              <a:rPr lang="de-DE" sz="1350" dirty="0" err="1"/>
              <a:t>nmrCV</a:t>
            </a:r>
            <a:r>
              <a:rPr lang="de-DE" sz="1350" dirty="0"/>
              <a:t> </a:t>
            </a:r>
            <a:r>
              <a:rPr lang="de-DE" sz="1350" dirty="0" err="1"/>
              <a:t>terms</a:t>
            </a:r>
            <a:endParaRPr lang="en-US" sz="1350" dirty="0"/>
          </a:p>
        </p:txBody>
      </p:sp>
      <p:sp>
        <p:nvSpPr>
          <p:cNvPr id="19" name="Right Arrow 5"/>
          <p:cNvSpPr/>
          <p:nvPr/>
        </p:nvSpPr>
        <p:spPr>
          <a:xfrm flipH="1">
            <a:off x="4671037" y="3489641"/>
            <a:ext cx="533502" cy="121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20" name="Right Arrow 5"/>
          <p:cNvSpPr/>
          <p:nvPr/>
        </p:nvSpPr>
        <p:spPr>
          <a:xfrm flipH="1">
            <a:off x="4681737" y="4240425"/>
            <a:ext cx="533502" cy="121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350"/>
          </a:p>
        </p:txBody>
      </p:sp>
      <p:sp>
        <p:nvSpPr>
          <p:cNvPr id="21" name="Textfeld 20"/>
          <p:cNvSpPr txBox="1"/>
          <p:nvPr/>
        </p:nvSpPr>
        <p:spPr>
          <a:xfrm>
            <a:off x="5215239" y="2375241"/>
            <a:ext cx="1145378" cy="507831"/>
          </a:xfrm>
          <a:prstGeom prst="rect">
            <a:avLst/>
          </a:prstGeom>
          <a:noFill/>
        </p:spPr>
        <p:txBody>
          <a:bodyPr wrap="none" rtlCol="0">
            <a:spAutoFit/>
          </a:bodyPr>
          <a:lstStyle/>
          <a:p>
            <a:r>
              <a:rPr lang="de-DE" sz="1350" dirty="0" err="1"/>
              <a:t>xsd</a:t>
            </a:r>
            <a:r>
              <a:rPr lang="de-DE" sz="1350" dirty="0"/>
              <a:t> </a:t>
            </a:r>
            <a:r>
              <a:rPr lang="de-DE" sz="1350" dirty="0" err="1"/>
              <a:t>elements</a:t>
            </a:r>
            <a:endParaRPr lang="de-DE" sz="1350" dirty="0"/>
          </a:p>
          <a:p>
            <a:r>
              <a:rPr lang="de-DE" sz="1350" dirty="0"/>
              <a:t>   &amp; </a:t>
            </a:r>
            <a:r>
              <a:rPr lang="de-DE" sz="1350" dirty="0" err="1"/>
              <a:t>attributes</a:t>
            </a:r>
            <a:endParaRPr lang="en-US" sz="1350" dirty="0"/>
          </a:p>
        </p:txBody>
      </p:sp>
      <p:pic>
        <p:nvPicPr>
          <p:cNvPr id="2" name="Grafik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77496" y="4240425"/>
            <a:ext cx="646591" cy="430277"/>
          </a:xfrm>
          <a:prstGeom prst="rect">
            <a:avLst/>
          </a:prstGeom>
        </p:spPr>
      </p:pic>
      <p:pic>
        <p:nvPicPr>
          <p:cNvPr id="29" name="Grafik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8627" y="2428980"/>
            <a:ext cx="440108" cy="537797"/>
          </a:xfrm>
          <a:prstGeom prst="rect">
            <a:avLst/>
          </a:prstGeom>
        </p:spPr>
      </p:pic>
      <p:sp>
        <p:nvSpPr>
          <p:cNvPr id="9" name="Foliennummernplatzhalter 8"/>
          <p:cNvSpPr>
            <a:spLocks noGrp="1"/>
          </p:cNvSpPr>
          <p:nvPr>
            <p:ph type="sldNum" sz="quarter" idx="12"/>
          </p:nvPr>
        </p:nvSpPr>
        <p:spPr/>
        <p:txBody>
          <a:bodyPr/>
          <a:lstStyle/>
          <a:p>
            <a:fld id="{90FC4FFB-B965-8740-A682-FFDFBB4E4C58}" type="slidenum">
              <a:rPr lang="en-US" smtClean="0"/>
              <a:t>19</a:t>
            </a:fld>
            <a:endParaRPr lang="en-US"/>
          </a:p>
        </p:txBody>
      </p:sp>
      <p:sp>
        <p:nvSpPr>
          <p:cNvPr id="10" name="Textfeld 9"/>
          <p:cNvSpPr txBox="1"/>
          <p:nvPr/>
        </p:nvSpPr>
        <p:spPr>
          <a:xfrm>
            <a:off x="80418" y="571678"/>
            <a:ext cx="8886664" cy="523220"/>
          </a:xfrm>
          <a:prstGeom prst="rect">
            <a:avLst/>
          </a:prstGeom>
          <a:noFill/>
        </p:spPr>
        <p:txBody>
          <a:bodyPr wrap="none" rtlCol="0">
            <a:spAutoFit/>
          </a:bodyPr>
          <a:lstStyle/>
          <a:p>
            <a:r>
              <a:rPr lang="en-US" sz="2800" dirty="0" err="1">
                <a:solidFill>
                  <a:schemeClr val="bg1">
                    <a:lumMod val="95000"/>
                  </a:schemeClr>
                </a:solidFill>
              </a:rPr>
              <a:t>nmrML</a:t>
            </a:r>
            <a:r>
              <a:rPr lang="en-US" sz="2800" dirty="0">
                <a:solidFill>
                  <a:schemeClr val="bg1">
                    <a:lumMod val="95000"/>
                  </a:schemeClr>
                </a:solidFill>
              </a:rPr>
              <a:t> combines </a:t>
            </a:r>
            <a:r>
              <a:rPr lang="en-US" sz="2800" dirty="0" err="1">
                <a:solidFill>
                  <a:schemeClr val="bg1">
                    <a:lumMod val="95000"/>
                  </a:schemeClr>
                </a:solidFill>
              </a:rPr>
              <a:t>xsd</a:t>
            </a:r>
            <a:r>
              <a:rPr lang="en-US" sz="2800" dirty="0">
                <a:solidFill>
                  <a:schemeClr val="bg1">
                    <a:lumMod val="95000"/>
                  </a:schemeClr>
                </a:solidFill>
              </a:rPr>
              <a:t> datatypes </a:t>
            </a:r>
            <a:r>
              <a:rPr lang="en-US" sz="2800" dirty="0" smtClean="0">
                <a:solidFill>
                  <a:schemeClr val="bg1">
                    <a:lumMod val="95000"/>
                  </a:schemeClr>
                </a:solidFill>
              </a:rPr>
              <a:t>&amp; CV </a:t>
            </a:r>
            <a:r>
              <a:rPr lang="en-US" sz="2800" dirty="0">
                <a:solidFill>
                  <a:schemeClr val="bg1">
                    <a:lumMod val="95000"/>
                  </a:schemeClr>
                </a:solidFill>
              </a:rPr>
              <a:t>terms </a:t>
            </a:r>
            <a:r>
              <a:rPr lang="en-US" sz="2800" dirty="0" smtClean="0">
                <a:solidFill>
                  <a:schemeClr val="bg1">
                    <a:lumMod val="95000"/>
                  </a:schemeClr>
                </a:solidFill>
              </a:rPr>
              <a:t>in </a:t>
            </a:r>
            <a:r>
              <a:rPr lang="en-US" sz="2800" dirty="0">
                <a:solidFill>
                  <a:schemeClr val="bg1">
                    <a:lumMod val="95000"/>
                  </a:schemeClr>
                </a:solidFill>
              </a:rPr>
              <a:t>one XML </a:t>
            </a:r>
            <a:r>
              <a:rPr lang="en-US" sz="2800" dirty="0" smtClean="0">
                <a:solidFill>
                  <a:schemeClr val="bg1">
                    <a:lumMod val="95000"/>
                  </a:schemeClr>
                </a:solidFill>
              </a:rPr>
              <a:t>file</a:t>
            </a:r>
            <a:endParaRPr lang="en-US" sz="2800" dirty="0">
              <a:solidFill>
                <a:schemeClr val="bg1">
                  <a:lumMod val="95000"/>
                </a:schemeClr>
              </a:solidFill>
            </a:endParaRPr>
          </a:p>
        </p:txBody>
      </p:sp>
    </p:spTree>
    <p:extLst>
      <p:ext uri="{BB962C8B-B14F-4D97-AF65-F5344CB8AC3E}">
        <p14:creationId xmlns:p14="http://schemas.microsoft.com/office/powerpoint/2010/main" val="1335007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 Collaborative </a:t>
            </a:r>
            <a:r>
              <a:rPr lang="de-DE" dirty="0" err="1" smtClean="0"/>
              <a:t>Effort</a:t>
            </a:r>
            <a:endParaRPr lang="de-DE" dirty="0"/>
          </a:p>
        </p:txBody>
      </p:sp>
      <p:sp>
        <p:nvSpPr>
          <p:cNvPr id="3" name="Inhaltsplatzhalter 2"/>
          <p:cNvSpPr>
            <a:spLocks noGrp="1"/>
          </p:cNvSpPr>
          <p:nvPr>
            <p:ph idx="1"/>
          </p:nvPr>
        </p:nvSpPr>
        <p:spPr/>
        <p:txBody>
          <a:bodyPr>
            <a:normAutofit lnSpcReduction="10000"/>
          </a:bodyPr>
          <a:lstStyle/>
          <a:p>
            <a:r>
              <a:rPr lang="de-DE" dirty="0" smtClean="0"/>
              <a:t>EU</a:t>
            </a:r>
          </a:p>
          <a:p>
            <a:pPr lvl="1"/>
            <a:r>
              <a:rPr lang="de-DE" dirty="0" smtClean="0"/>
              <a:t>COSMOS</a:t>
            </a:r>
          </a:p>
          <a:p>
            <a:pPr lvl="1"/>
            <a:r>
              <a:rPr lang="de-DE" dirty="0" err="1" smtClean="0"/>
              <a:t>PhenoMeNal</a:t>
            </a:r>
            <a:endParaRPr lang="de-DE" dirty="0" smtClean="0"/>
          </a:p>
          <a:p>
            <a:r>
              <a:rPr lang="de-DE" dirty="0" smtClean="0"/>
              <a:t>Standards </a:t>
            </a:r>
            <a:r>
              <a:rPr lang="de-DE" dirty="0" err="1" smtClean="0"/>
              <a:t>Governance</a:t>
            </a:r>
            <a:r>
              <a:rPr lang="de-DE" dirty="0" smtClean="0"/>
              <a:t> </a:t>
            </a:r>
            <a:r>
              <a:rPr lang="de-DE" dirty="0" err="1" smtClean="0"/>
              <a:t>Bodies</a:t>
            </a:r>
            <a:endParaRPr lang="de-DE" dirty="0" smtClean="0"/>
          </a:p>
          <a:p>
            <a:pPr lvl="1"/>
            <a:r>
              <a:rPr lang="de-DE" dirty="0" smtClean="0"/>
              <a:t>MSI</a:t>
            </a:r>
          </a:p>
          <a:p>
            <a:pPr lvl="1"/>
            <a:r>
              <a:rPr lang="de-DE" dirty="0" smtClean="0"/>
              <a:t>PSI</a:t>
            </a:r>
          </a:p>
          <a:p>
            <a:r>
              <a:rPr lang="de-DE" dirty="0" smtClean="0"/>
              <a:t>NMR </a:t>
            </a:r>
            <a:r>
              <a:rPr lang="de-DE" dirty="0" err="1" smtClean="0"/>
              <a:t>Vendors</a:t>
            </a:r>
            <a:endParaRPr lang="de-DE" dirty="0" smtClean="0"/>
          </a:p>
          <a:p>
            <a:r>
              <a:rPr lang="de-DE" dirty="0" smtClean="0"/>
              <a:t>Diverse </a:t>
            </a:r>
            <a:r>
              <a:rPr lang="de-DE" dirty="0" err="1" smtClean="0"/>
              <a:t>academic</a:t>
            </a:r>
            <a:r>
              <a:rPr lang="de-DE" dirty="0" smtClean="0"/>
              <a:t> </a:t>
            </a:r>
            <a:r>
              <a:rPr lang="de-DE" dirty="0" err="1" smtClean="0"/>
              <a:t>institutions</a:t>
            </a:r>
            <a:endParaRPr lang="de-DE" dirty="0" smtClean="0"/>
          </a:p>
          <a:p>
            <a:pPr lvl="1"/>
            <a:r>
              <a:rPr lang="de-DE" dirty="0" smtClean="0"/>
              <a:t>Europe &amp; North </a:t>
            </a:r>
            <a:r>
              <a:rPr lang="de-DE" dirty="0" err="1" smtClean="0"/>
              <a:t>America</a:t>
            </a:r>
            <a:endParaRPr lang="de-DE" dirty="0"/>
          </a:p>
        </p:txBody>
      </p:sp>
      <p:sp>
        <p:nvSpPr>
          <p:cNvPr id="5" name="Foliennummernplatzhalter 4"/>
          <p:cNvSpPr>
            <a:spLocks noGrp="1"/>
          </p:cNvSpPr>
          <p:nvPr>
            <p:ph type="sldNum" sz="quarter" idx="12"/>
          </p:nvPr>
        </p:nvSpPr>
        <p:spPr/>
        <p:txBody>
          <a:bodyPr/>
          <a:lstStyle/>
          <a:p>
            <a:fld id="{90FC4FFB-B965-8740-A682-FFDFBB4E4C58}" type="slidenum">
              <a:rPr lang="en-US" smtClean="0"/>
              <a:t>2</a:t>
            </a:fld>
            <a:endParaRPr lang="en-US"/>
          </a:p>
        </p:txBody>
      </p:sp>
      <p:pic>
        <p:nvPicPr>
          <p:cNvPr id="6" name="Picture 14" descr="flag_yellow_hig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4245" y="2203089"/>
            <a:ext cx="1170052" cy="773290"/>
          </a:xfrm>
          <a:prstGeom prst="rect">
            <a:avLst/>
          </a:prstGeom>
        </p:spPr>
      </p:pic>
    </p:spTree>
    <p:extLst>
      <p:ext uri="{BB962C8B-B14F-4D97-AF65-F5344CB8AC3E}">
        <p14:creationId xmlns:p14="http://schemas.microsoft.com/office/powerpoint/2010/main" val="4278865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When</a:t>
            </a:r>
            <a:r>
              <a:rPr lang="de-DE" dirty="0" smtClean="0"/>
              <a:t> </a:t>
            </a:r>
            <a:r>
              <a:rPr lang="de-DE" dirty="0" err="1" smtClean="0"/>
              <a:t>to</a:t>
            </a:r>
            <a:r>
              <a:rPr lang="de-DE" dirty="0" smtClean="0"/>
              <a:t> </a:t>
            </a:r>
            <a:r>
              <a:rPr lang="de-DE" dirty="0" err="1" smtClean="0"/>
              <a:t>use</a:t>
            </a:r>
            <a:r>
              <a:rPr lang="de-DE" dirty="0" smtClean="0"/>
              <a:t> CV </a:t>
            </a:r>
            <a:r>
              <a:rPr lang="de-DE" dirty="0" err="1" smtClean="0"/>
              <a:t>descriptors</a:t>
            </a:r>
            <a:endParaRPr lang="de-DE" dirty="0"/>
          </a:p>
        </p:txBody>
      </p:sp>
      <p:sp>
        <p:nvSpPr>
          <p:cNvPr id="3" name="Inhaltsplatzhalter 2"/>
          <p:cNvSpPr>
            <a:spLocks noGrp="1"/>
          </p:cNvSpPr>
          <p:nvPr>
            <p:ph idx="1"/>
          </p:nvPr>
        </p:nvSpPr>
        <p:spPr>
          <a:xfrm>
            <a:off x="374073" y="1910038"/>
            <a:ext cx="8229600" cy="4525963"/>
          </a:xfrm>
        </p:spPr>
        <p:txBody>
          <a:bodyPr>
            <a:normAutofit fontScale="62500" lnSpcReduction="20000"/>
          </a:bodyPr>
          <a:lstStyle/>
          <a:p>
            <a:pPr lvl="0"/>
            <a:r>
              <a:rPr lang="en-US" dirty="0"/>
              <a:t>The terms are unstable, variant &amp; dynamically evolving, or need to be changed and updated often. E.g. referring to fast paced changing terms such as software names/versions, processing parameters etc. This means that the terms are better maintained by a fast reacting NMR user community rather than by resource-limited Cosmos work packages.</a:t>
            </a:r>
            <a:endParaRPr lang="de-DE" dirty="0"/>
          </a:p>
          <a:p>
            <a:pPr lvl="0"/>
            <a:r>
              <a:rPr lang="en-US" dirty="0"/>
              <a:t>The terms describe contextual metadata, rather than concrete NMR raw data, i.e. for cases where the terminology is already extensively defined in existing ontologies or CVs.</a:t>
            </a:r>
            <a:endParaRPr lang="de-DE" dirty="0"/>
          </a:p>
          <a:p>
            <a:pPr lvl="0"/>
            <a:r>
              <a:rPr lang="en-US" dirty="0"/>
              <a:t>The terms represent search attributes for data querying and large scale database-integration in an open linked data fashion.</a:t>
            </a:r>
            <a:endParaRPr lang="de-DE" dirty="0"/>
          </a:p>
          <a:p>
            <a:pPr lvl="0"/>
            <a:r>
              <a:rPr lang="en-US" dirty="0"/>
              <a:t>The terms should be exploited by profiting from robust </a:t>
            </a:r>
            <a:r>
              <a:rPr lang="en-US" dirty="0" err="1"/>
              <a:t>subsumption</a:t>
            </a:r>
            <a:r>
              <a:rPr lang="en-US" dirty="0"/>
              <a:t>, e.g. exploiting the taxonomic CV backbone to generalize over query attributes and hence increase result recall and precision. Or the terms should be accessible to rule-based or other reasoning techniques and validation</a:t>
            </a:r>
            <a:r>
              <a:rPr lang="en-US" dirty="0" smtClean="0"/>
              <a:t>.</a:t>
            </a:r>
            <a:endParaRPr lang="de-DE" dirty="0"/>
          </a:p>
        </p:txBody>
      </p:sp>
      <p:sp>
        <p:nvSpPr>
          <p:cNvPr id="4" name="Foliennummernplatzhalter 3"/>
          <p:cNvSpPr>
            <a:spLocks noGrp="1"/>
          </p:cNvSpPr>
          <p:nvPr>
            <p:ph type="sldNum" sz="quarter" idx="12"/>
          </p:nvPr>
        </p:nvSpPr>
        <p:spPr/>
        <p:txBody>
          <a:bodyPr/>
          <a:lstStyle/>
          <a:p>
            <a:fld id="{90FC4FFB-B965-8740-A682-FFDFBB4E4C58}" type="slidenum">
              <a:rPr lang="en-US" smtClean="0"/>
              <a:t>20</a:t>
            </a:fld>
            <a:endParaRPr lang="en-US"/>
          </a:p>
        </p:txBody>
      </p:sp>
    </p:spTree>
    <p:extLst>
      <p:ext uri="{BB962C8B-B14F-4D97-AF65-F5344CB8AC3E}">
        <p14:creationId xmlns:p14="http://schemas.microsoft.com/office/powerpoint/2010/main" val="22015043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0055" y="740973"/>
            <a:ext cx="7886700" cy="767801"/>
          </a:xfrm>
        </p:spPr>
        <p:txBody>
          <a:bodyPr>
            <a:normAutofit fontScale="90000"/>
          </a:bodyPr>
          <a:lstStyle/>
          <a:p>
            <a:pPr algn="ctr"/>
            <a:r>
              <a:rPr lang="de-DE" sz="2700" dirty="0" err="1"/>
              <a:t>nmrML</a:t>
            </a:r>
            <a:r>
              <a:rPr lang="de-DE" sz="2700" dirty="0"/>
              <a:t> Schema </a:t>
            </a:r>
            <a:r>
              <a:rPr lang="de-DE" sz="2700" dirty="0" err="1"/>
              <a:t>instantiation</a:t>
            </a:r>
            <a:r>
              <a:rPr lang="de-DE" sz="2700" dirty="0"/>
              <a:t> (Hop FID </a:t>
            </a:r>
            <a:r>
              <a:rPr lang="de-DE" sz="2700" dirty="0" err="1"/>
              <a:t>data</a:t>
            </a:r>
            <a:r>
              <a:rPr lang="de-DE" sz="2700" dirty="0"/>
              <a:t> </a:t>
            </a:r>
            <a:r>
              <a:rPr lang="de-DE" sz="2700" dirty="0" err="1"/>
              <a:t>example</a:t>
            </a:r>
            <a:r>
              <a:rPr lang="de-DE" sz="2700" dirty="0"/>
              <a:t>)</a:t>
            </a:r>
            <a:endParaRPr lang="en-US" sz="2700"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804859"/>
            <a:ext cx="4272425" cy="3230080"/>
          </a:xfrm>
          <a:prstGeom prst="rect">
            <a:avLst/>
          </a:prstGeom>
        </p:spPr>
      </p:pic>
      <p:pic>
        <p:nvPicPr>
          <p:cNvPr id="9" name="Inhaltsplatzhalt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710" y="1788147"/>
            <a:ext cx="4319741" cy="3263504"/>
          </a:xfrm>
        </p:spPr>
      </p:pic>
      <p:sp>
        <p:nvSpPr>
          <p:cNvPr id="10" name="Textfeld 9"/>
          <p:cNvSpPr txBox="1"/>
          <p:nvPr/>
        </p:nvSpPr>
        <p:spPr>
          <a:xfrm>
            <a:off x="137161" y="1527859"/>
            <a:ext cx="970715" cy="300082"/>
          </a:xfrm>
          <a:prstGeom prst="rect">
            <a:avLst/>
          </a:prstGeom>
          <a:noFill/>
        </p:spPr>
        <p:txBody>
          <a:bodyPr wrap="none" rtlCol="0">
            <a:spAutoFit/>
          </a:bodyPr>
          <a:lstStyle/>
          <a:p>
            <a:r>
              <a:rPr lang="de-DE" sz="1350" dirty="0"/>
              <a:t>nmrML.xsd</a:t>
            </a:r>
            <a:endParaRPr lang="en-US" sz="1350" dirty="0"/>
          </a:p>
        </p:txBody>
      </p:sp>
      <p:sp>
        <p:nvSpPr>
          <p:cNvPr id="11" name="Textfeld 10"/>
          <p:cNvSpPr txBox="1"/>
          <p:nvPr/>
        </p:nvSpPr>
        <p:spPr>
          <a:xfrm>
            <a:off x="4514451" y="1527859"/>
            <a:ext cx="1624227" cy="300082"/>
          </a:xfrm>
          <a:prstGeom prst="rect">
            <a:avLst/>
          </a:prstGeom>
          <a:noFill/>
        </p:spPr>
        <p:txBody>
          <a:bodyPr wrap="none" rtlCol="0">
            <a:spAutoFit/>
          </a:bodyPr>
          <a:lstStyle/>
          <a:p>
            <a:r>
              <a:rPr lang="de-DE" sz="1350" dirty="0" err="1"/>
              <a:t>HopExample.nmrML</a:t>
            </a:r>
            <a:endParaRPr lang="en-US" sz="1350" dirty="0"/>
          </a:p>
        </p:txBody>
      </p:sp>
      <p:sp>
        <p:nvSpPr>
          <p:cNvPr id="12" name="Rechteck 11"/>
          <p:cNvSpPr/>
          <p:nvPr/>
        </p:nvSpPr>
        <p:spPr>
          <a:xfrm>
            <a:off x="259080" y="5173438"/>
            <a:ext cx="8687200" cy="646331"/>
          </a:xfrm>
          <a:prstGeom prst="rect">
            <a:avLst/>
          </a:prstGeom>
        </p:spPr>
        <p:txBody>
          <a:bodyPr wrap="square">
            <a:spAutoFit/>
          </a:bodyPr>
          <a:lstStyle/>
          <a:p>
            <a:r>
              <a:rPr lang="en-US" sz="1200" dirty="0"/>
              <a:t>The FID is stored as a binary blob (base64 encoded binary data). Byte ordering is always Intel-style little endian. Computers using a different endian style must convert to/from little endian when writing/reading </a:t>
            </a:r>
            <a:r>
              <a:rPr lang="en-US" sz="1200" dirty="0" err="1"/>
              <a:t>nmrML</a:t>
            </a:r>
            <a:r>
              <a:rPr lang="en-US" sz="1200" dirty="0"/>
              <a:t>. The FID should be converted into a Complex64 array before encoding, but is Complex128 in this case. </a:t>
            </a:r>
          </a:p>
        </p:txBody>
      </p:sp>
      <p:sp>
        <p:nvSpPr>
          <p:cNvPr id="13" name="Pfeil nach rechts 12"/>
          <p:cNvSpPr/>
          <p:nvPr/>
        </p:nvSpPr>
        <p:spPr>
          <a:xfrm rot="1743007">
            <a:off x="2415799" y="4133055"/>
            <a:ext cx="2622840" cy="84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Pfeil nach rechts 13"/>
          <p:cNvSpPr/>
          <p:nvPr/>
        </p:nvSpPr>
        <p:spPr>
          <a:xfrm rot="1743007">
            <a:off x="2655215" y="2764343"/>
            <a:ext cx="2366813" cy="863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oliennummernplatzhalter 2"/>
          <p:cNvSpPr>
            <a:spLocks noGrp="1"/>
          </p:cNvSpPr>
          <p:nvPr>
            <p:ph type="sldNum" sz="quarter" idx="12"/>
          </p:nvPr>
        </p:nvSpPr>
        <p:spPr/>
        <p:txBody>
          <a:bodyPr/>
          <a:lstStyle/>
          <a:p>
            <a:fld id="{90FC4FFB-B965-8740-A682-FFDFBB4E4C58}" type="slidenum">
              <a:rPr lang="en-US" smtClean="0"/>
              <a:t>21</a:t>
            </a:fld>
            <a:endParaRPr lang="en-US"/>
          </a:p>
        </p:txBody>
      </p:sp>
    </p:spTree>
    <p:extLst>
      <p:ext uri="{BB962C8B-B14F-4D97-AF65-F5344CB8AC3E}">
        <p14:creationId xmlns:p14="http://schemas.microsoft.com/office/powerpoint/2010/main" val="2815941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Basic Elements in </a:t>
            </a:r>
            <a:r>
              <a:rPr lang="de-DE" dirty="0" err="1" smtClean="0"/>
              <a:t>nmrML</a:t>
            </a:r>
            <a:endParaRPr lang="de-DE" dirty="0"/>
          </a:p>
        </p:txBody>
      </p:sp>
      <p:sp>
        <p:nvSpPr>
          <p:cNvPr id="3" name="Inhaltsplatzhalter 2"/>
          <p:cNvSpPr>
            <a:spLocks noGrp="1"/>
          </p:cNvSpPr>
          <p:nvPr>
            <p:ph idx="1"/>
          </p:nvPr>
        </p:nvSpPr>
        <p:spPr>
          <a:xfrm>
            <a:off x="309837" y="1526520"/>
            <a:ext cx="8652793" cy="5259688"/>
          </a:xfrm>
        </p:spPr>
        <p:txBody>
          <a:bodyPr>
            <a:normAutofit fontScale="32500" lnSpcReduction="20000"/>
          </a:bodyPr>
          <a:lstStyle/>
          <a:p>
            <a:r>
              <a:rPr lang="en-US" sz="4300" dirty="0"/>
              <a:t>‘</a:t>
            </a:r>
            <a:r>
              <a:rPr lang="en-US" sz="4300" b="1" dirty="0" err="1"/>
              <a:t>cvList</a:t>
            </a:r>
            <a:r>
              <a:rPr lang="en-US" sz="4300" dirty="0"/>
              <a:t>’ defines the controlled vocabularies from which terms are drawn in the XML data file. This allows tools to look-up additional CV metadata, and even the complete taxonomic (</a:t>
            </a:r>
            <a:r>
              <a:rPr lang="en-US" sz="4300" dirty="0" err="1"/>
              <a:t>is_a</a:t>
            </a:r>
            <a:r>
              <a:rPr lang="en-US" sz="4300" dirty="0"/>
              <a:t>) hierarchy of a term. Traversing root-wards in a taxonomy is called abstraction, traversing leaf-wards is called </a:t>
            </a:r>
            <a:r>
              <a:rPr lang="en-US" sz="4300" dirty="0" err="1"/>
              <a:t>specialisation</a:t>
            </a:r>
            <a:r>
              <a:rPr lang="en-US" sz="4300" dirty="0"/>
              <a:t> or </a:t>
            </a:r>
            <a:r>
              <a:rPr lang="en-US" sz="4300" dirty="0" err="1"/>
              <a:t>subsumption</a:t>
            </a:r>
            <a:r>
              <a:rPr lang="en-US" sz="4300" dirty="0"/>
              <a:t>.</a:t>
            </a:r>
            <a:endParaRPr lang="de-DE" sz="4300" dirty="0"/>
          </a:p>
          <a:p>
            <a:r>
              <a:rPr lang="en-US" sz="4300" dirty="0"/>
              <a:t>‘</a:t>
            </a:r>
            <a:r>
              <a:rPr lang="en-US" sz="4300" b="1" dirty="0" err="1"/>
              <a:t>fileDescription</a:t>
            </a:r>
            <a:r>
              <a:rPr lang="en-US" sz="4300" dirty="0"/>
              <a:t>’ allows the CV based description of the </a:t>
            </a:r>
            <a:r>
              <a:rPr lang="en-US" sz="4300" dirty="0" err="1"/>
              <a:t>nmrML</a:t>
            </a:r>
            <a:r>
              <a:rPr lang="en-US" sz="4300" dirty="0"/>
              <a:t> file itself which allows for easy categorization of different types of </a:t>
            </a:r>
            <a:r>
              <a:rPr lang="en-US" sz="4300" dirty="0" err="1"/>
              <a:t>nmrML</a:t>
            </a:r>
            <a:r>
              <a:rPr lang="en-US" sz="4300" dirty="0"/>
              <a:t> instances e.g. 1D vs. 2D NMR data sets. This is expected to aid processing software in skipping files that do not contain appropriate spectrum types for it.</a:t>
            </a:r>
            <a:endParaRPr lang="de-DE" sz="4300" dirty="0"/>
          </a:p>
          <a:p>
            <a:r>
              <a:rPr lang="en-US" sz="4300" dirty="0"/>
              <a:t>‘</a:t>
            </a:r>
            <a:r>
              <a:rPr lang="en-US" sz="4300" b="1" dirty="0" err="1"/>
              <a:t>contactLis</a:t>
            </a:r>
            <a:r>
              <a:rPr lang="en-US" sz="4300" dirty="0" err="1"/>
              <a:t>t</a:t>
            </a:r>
            <a:r>
              <a:rPr lang="en-US" sz="4300" dirty="0"/>
              <a:t>’ captures information that allows one to contact the original creators/corresponding authors of a file/paper in the case that further clarification is needed.</a:t>
            </a:r>
            <a:endParaRPr lang="de-DE" sz="4300" dirty="0"/>
          </a:p>
          <a:p>
            <a:r>
              <a:rPr lang="en-US" sz="4300" dirty="0"/>
              <a:t>‘</a:t>
            </a:r>
            <a:r>
              <a:rPr lang="en-US" sz="4300" b="1" dirty="0" err="1"/>
              <a:t>sourceFileLis</a:t>
            </a:r>
            <a:r>
              <a:rPr lang="en-US" sz="4300" dirty="0" err="1"/>
              <a:t>t</a:t>
            </a:r>
            <a:r>
              <a:rPr lang="en-US" sz="4300" dirty="0"/>
              <a:t>’ captures attributes like name, ID, location and CV descriptors for the original NMR raw data files that were used to generate the </a:t>
            </a:r>
            <a:r>
              <a:rPr lang="en-US" sz="4300" dirty="0" err="1"/>
              <a:t>nrmML</a:t>
            </a:r>
            <a:r>
              <a:rPr lang="en-US" sz="4300" dirty="0"/>
              <a:t> file. This includes files that were required during the acquisition of the spectrum, for example a Varian processing parameter file or a source code file for a pulse program.</a:t>
            </a:r>
            <a:endParaRPr lang="de-DE" sz="4300" dirty="0"/>
          </a:p>
          <a:p>
            <a:r>
              <a:rPr lang="en-US" sz="4300" dirty="0"/>
              <a:t>‘</a:t>
            </a:r>
            <a:r>
              <a:rPr lang="en-US" sz="4300" b="1" dirty="0" err="1"/>
              <a:t>softwareList</a:t>
            </a:r>
            <a:r>
              <a:rPr lang="en-US" sz="4300" dirty="0"/>
              <a:t>’ captures references to software that was used during data acquisition and processing, and may include several different pieces of software.</a:t>
            </a:r>
            <a:endParaRPr lang="de-DE" sz="4300" dirty="0"/>
          </a:p>
          <a:p>
            <a:r>
              <a:rPr lang="en-US" sz="4300" dirty="0"/>
              <a:t>‘</a:t>
            </a:r>
            <a:r>
              <a:rPr lang="en-US" sz="4300" b="1" dirty="0" err="1"/>
              <a:t>informationConfigurationList</a:t>
            </a:r>
            <a:r>
              <a:rPr lang="en-US" sz="4300" dirty="0"/>
              <a:t>’ contains information about the configuration of an instrument beyond the acquisition parameters, for example the brand and model of the instrument. </a:t>
            </a:r>
            <a:endParaRPr lang="de-DE" sz="4300" dirty="0"/>
          </a:p>
          <a:p>
            <a:r>
              <a:rPr lang="en-US" sz="4300" dirty="0"/>
              <a:t>‘</a:t>
            </a:r>
            <a:r>
              <a:rPr lang="en-US" sz="4300" b="1" dirty="0" err="1"/>
              <a:t>dataProcessingList</a:t>
            </a:r>
            <a:r>
              <a:rPr lang="en-US" sz="4300" dirty="0"/>
              <a:t>’ captures the list and order of software applied together with their respective processing methods by means of CV based descriptions.</a:t>
            </a:r>
            <a:endParaRPr lang="de-DE" sz="4300" dirty="0"/>
          </a:p>
          <a:p>
            <a:r>
              <a:rPr lang="en-US" sz="4300" dirty="0"/>
              <a:t>‘</a:t>
            </a:r>
            <a:r>
              <a:rPr lang="en-US" sz="4300" b="1" dirty="0" err="1"/>
              <a:t>sampleList</a:t>
            </a:r>
            <a:r>
              <a:rPr lang="en-US" sz="4300" dirty="0"/>
              <a:t>’ captures lists of NMR samples by means of their solvent properties, buffer, pH value, chemical shift and concentration standards used.</a:t>
            </a:r>
            <a:endParaRPr lang="de-DE" sz="4300" dirty="0"/>
          </a:p>
          <a:p>
            <a:r>
              <a:rPr lang="en-US" sz="4300" dirty="0"/>
              <a:t>‘</a:t>
            </a:r>
            <a:r>
              <a:rPr lang="en-US" sz="4300" b="1" dirty="0" err="1"/>
              <a:t>referenceableParamGroupList</a:t>
            </a:r>
            <a:r>
              <a:rPr lang="en-US" sz="4300" dirty="0"/>
              <a:t>’ allows to capture a multiplicity of CV descriptions to be identified and re-used again throughout an </a:t>
            </a:r>
            <a:r>
              <a:rPr lang="en-US" sz="4300" dirty="0" err="1"/>
              <a:t>nmrML</a:t>
            </a:r>
            <a:r>
              <a:rPr lang="en-US" sz="4300" dirty="0"/>
              <a:t> file to avoid redundancy.</a:t>
            </a:r>
            <a:endParaRPr lang="de-DE" sz="4300" dirty="0"/>
          </a:p>
          <a:p>
            <a:r>
              <a:rPr lang="en-US" sz="4300" dirty="0"/>
              <a:t>‘</a:t>
            </a:r>
            <a:r>
              <a:rPr lang="en-US" sz="4300" b="1" dirty="0"/>
              <a:t>acquisition</a:t>
            </a:r>
            <a:r>
              <a:rPr lang="en-US" sz="4300" dirty="0"/>
              <a:t>’ captures the processing parameters used during the acquisition (see below). Since vendors have their own set of names for each of these parameters, we have standardized them with hopefully intuitive clear names. This element also contains the captured FID raw data. </a:t>
            </a:r>
            <a:endParaRPr lang="de-DE" sz="4300" dirty="0"/>
          </a:p>
          <a:p>
            <a:r>
              <a:rPr lang="en-US" sz="4300" dirty="0"/>
              <a:t>‘</a:t>
            </a:r>
            <a:r>
              <a:rPr lang="en-US" sz="4300" b="1" dirty="0" err="1"/>
              <a:t>spectrumList</a:t>
            </a:r>
            <a:r>
              <a:rPr lang="en-US" sz="4300" dirty="0"/>
              <a:t>’ contains one or more spectra in the frequency domain</a:t>
            </a:r>
            <a:r>
              <a:rPr lang="en-US" sz="4300" dirty="0" smtClean="0"/>
              <a:t>.</a:t>
            </a:r>
            <a:endParaRPr lang="de-DE" sz="4300" dirty="0"/>
          </a:p>
        </p:txBody>
      </p:sp>
      <p:sp>
        <p:nvSpPr>
          <p:cNvPr id="4" name="Foliennummernplatzhalter 3"/>
          <p:cNvSpPr>
            <a:spLocks noGrp="1"/>
          </p:cNvSpPr>
          <p:nvPr>
            <p:ph type="sldNum" sz="quarter" idx="12"/>
          </p:nvPr>
        </p:nvSpPr>
        <p:spPr/>
        <p:txBody>
          <a:bodyPr/>
          <a:lstStyle/>
          <a:p>
            <a:fld id="{90FC4FFB-B965-8740-A682-FFDFBB4E4C58}" type="slidenum">
              <a:rPr lang="en-US" smtClean="0"/>
              <a:t>22</a:t>
            </a:fld>
            <a:endParaRPr lang="en-US"/>
          </a:p>
        </p:txBody>
      </p:sp>
    </p:spTree>
    <p:extLst>
      <p:ext uri="{BB962C8B-B14F-4D97-AF65-F5344CB8AC3E}">
        <p14:creationId xmlns:p14="http://schemas.microsoft.com/office/powerpoint/2010/main" val="4007704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nmrML</a:t>
            </a:r>
            <a:r>
              <a:rPr lang="de-DE" dirty="0" smtClean="0"/>
              <a:t> </a:t>
            </a:r>
            <a:r>
              <a:rPr lang="de-DE" dirty="0" err="1" smtClean="0"/>
              <a:t>acquisition</a:t>
            </a:r>
            <a:r>
              <a:rPr lang="de-DE" dirty="0" smtClean="0"/>
              <a:t> </a:t>
            </a:r>
            <a:r>
              <a:rPr lang="de-DE" dirty="0" err="1" smtClean="0"/>
              <a:t>data</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90FC4FFB-B965-8740-A682-FFDFBB4E4C58}" type="slidenum">
              <a:rPr lang="en-US" smtClean="0"/>
              <a:t>23</a:t>
            </a:fld>
            <a:endParaRPr lang="en-US"/>
          </a:p>
        </p:txBody>
      </p:sp>
      <p:pic>
        <p:nvPicPr>
          <p:cNvPr id="5" name="image10.jpg" descr="https://lh4.googleusercontent.com/Bu3spfT6sT6zhjQlnhoYlNFUgQiNicWMd867faUjLbbBFY8HCzdCf3oQesJ-tENSWL37kaWGcT0ajURAzgyIg4ELrwryJA1dxN_DcJkm4OO-z4FZVOR49EPcfVbj4E1rGA"/>
          <p:cNvPicPr/>
          <p:nvPr/>
        </p:nvPicPr>
        <p:blipFill>
          <a:blip r:embed="rId2"/>
          <a:srcRect/>
          <a:stretch>
            <a:fillRect/>
          </a:stretch>
        </p:blipFill>
        <p:spPr>
          <a:xfrm>
            <a:off x="1054206" y="1549636"/>
            <a:ext cx="6208095" cy="5308364"/>
          </a:xfrm>
          <a:prstGeom prst="rect">
            <a:avLst/>
          </a:prstGeom>
          <a:ln/>
        </p:spPr>
      </p:pic>
    </p:spTree>
    <p:extLst>
      <p:ext uri="{BB962C8B-B14F-4D97-AF65-F5344CB8AC3E}">
        <p14:creationId xmlns:p14="http://schemas.microsoft.com/office/powerpoint/2010/main" val="2087089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6 </a:t>
            </a:r>
            <a:r>
              <a:rPr lang="de-DE" dirty="0" err="1" smtClean="0"/>
              <a:t>Examples</a:t>
            </a:r>
            <a:endParaRPr lang="de-DE" dirty="0"/>
          </a:p>
        </p:txBody>
      </p:sp>
      <p:sp>
        <p:nvSpPr>
          <p:cNvPr id="3" name="Inhaltsplatzhalter 2"/>
          <p:cNvSpPr>
            <a:spLocks noGrp="1"/>
          </p:cNvSpPr>
          <p:nvPr>
            <p:ph idx="1"/>
          </p:nvPr>
        </p:nvSpPr>
        <p:spPr>
          <a:xfrm>
            <a:off x="211597" y="1481177"/>
            <a:ext cx="8683021" cy="5240297"/>
          </a:xfrm>
        </p:spPr>
        <p:txBody>
          <a:bodyPr>
            <a:normAutofit fontScale="25000" lnSpcReduction="20000"/>
          </a:bodyPr>
          <a:lstStyle/>
          <a:p>
            <a:pPr marL="0" indent="0">
              <a:buNone/>
            </a:pPr>
            <a:endParaRPr lang="en-US" dirty="0"/>
          </a:p>
          <a:p>
            <a:pPr marL="0" indent="0">
              <a:buNone/>
            </a:pPr>
            <a:r>
              <a:rPr lang="en-US" sz="3600" b="1" dirty="0"/>
              <a:t>Example 1: </a:t>
            </a:r>
            <a:r>
              <a:rPr lang="en-US" sz="3600" dirty="0"/>
              <a:t>A hop metabolite profiling experiment (Varian/Agilent), raw FID data</a:t>
            </a:r>
          </a:p>
          <a:p>
            <a:pPr marL="0" indent="0">
              <a:buNone/>
            </a:pPr>
            <a:endParaRPr lang="en-US" sz="3600" dirty="0"/>
          </a:p>
          <a:p>
            <a:pPr marL="0" indent="0">
              <a:buNone/>
            </a:pPr>
            <a:r>
              <a:rPr lang="en-US" sz="3600" dirty="0"/>
              <a:t>This spectrum is from a </a:t>
            </a:r>
            <a:r>
              <a:rPr lang="en-US" sz="3600" dirty="0" err="1"/>
              <a:t>metabolomic</a:t>
            </a:r>
            <a:r>
              <a:rPr lang="en-US" sz="3600" dirty="0"/>
              <a:t> profiling experiment </a:t>
            </a:r>
            <a:r>
              <a:rPr lang="en-US" sz="3600" dirty="0" err="1"/>
              <a:t>Humulus</a:t>
            </a:r>
            <a:r>
              <a:rPr lang="en-US" sz="3600" dirty="0"/>
              <a:t> </a:t>
            </a:r>
            <a:r>
              <a:rPr lang="en-US" sz="3600" dirty="0" err="1"/>
              <a:t>lupulus</a:t>
            </a:r>
            <a:r>
              <a:rPr lang="en-US" sz="3600" dirty="0"/>
              <a:t> </a:t>
            </a:r>
            <a:r>
              <a:rPr lang="en-US" sz="3600" dirty="0" err="1"/>
              <a:t>L.It</a:t>
            </a:r>
            <a:r>
              <a:rPr lang="en-US" sz="3600" dirty="0"/>
              <a:t> shows how a minimal </a:t>
            </a:r>
            <a:r>
              <a:rPr lang="en-US" sz="3600" dirty="0" err="1"/>
              <a:t>nmrML</a:t>
            </a:r>
            <a:r>
              <a:rPr lang="en-US" sz="3600" dirty="0"/>
              <a:t> file as generated by the Vendor to </a:t>
            </a:r>
            <a:r>
              <a:rPr lang="en-US" sz="3600" dirty="0" err="1"/>
              <a:t>nmrML</a:t>
            </a:r>
            <a:r>
              <a:rPr lang="en-US" sz="3600" dirty="0"/>
              <a:t> converter looks like. It just contains the raw data (FID) and no processed data/spectrum. The spectrum was recorded on a Varian VNMRS 600 NMR spectrometer operating at a proton NMR frequency of 599.83 MHz using a 5 mm inverse detection </a:t>
            </a:r>
            <a:r>
              <a:rPr lang="en-US" sz="3600" dirty="0" err="1"/>
              <a:t>cryoprobe</a:t>
            </a:r>
            <a:r>
              <a:rPr lang="en-US" sz="3600" dirty="0"/>
              <a:t>. 1H NMR spectra were recorded with the following parameters: digital resolution 0.367 Hz/point (32 K complex data points); pulse width (pw) = 3 ls (4°C); relaxation delay = 23.7 s; acquisition time = 2.7 s; number of transients = 160. Find more in the paper at http://link.springer.com/article/10.1007%2Fs11306-013-0547-4</a:t>
            </a:r>
          </a:p>
          <a:p>
            <a:pPr marL="0" indent="0">
              <a:buNone/>
            </a:pPr>
            <a:endParaRPr lang="en-US" sz="3600" dirty="0" smtClean="0"/>
          </a:p>
          <a:p>
            <a:pPr marL="0" indent="0">
              <a:buNone/>
            </a:pPr>
            <a:r>
              <a:rPr lang="en-US" sz="3600" b="1" dirty="0" smtClean="0"/>
              <a:t>Example </a:t>
            </a:r>
            <a:r>
              <a:rPr lang="en-US" sz="3600" b="1" dirty="0"/>
              <a:t>2:</a:t>
            </a:r>
            <a:r>
              <a:rPr lang="en-US" sz="3600" dirty="0"/>
              <a:t> Metabolic profiling of the Tomato plant, </a:t>
            </a:r>
            <a:r>
              <a:rPr lang="en-US" sz="3600" dirty="0" err="1"/>
              <a:t>PhenoTom</a:t>
            </a:r>
            <a:r>
              <a:rPr lang="en-US" sz="3600" dirty="0"/>
              <a:t> 2013 (Bruker), including a processed spectrum</a:t>
            </a:r>
          </a:p>
          <a:p>
            <a:pPr marL="0" indent="0">
              <a:buNone/>
            </a:pPr>
            <a:endParaRPr lang="en-US" sz="3600" dirty="0"/>
          </a:p>
          <a:p>
            <a:pPr marL="0" indent="0">
              <a:buNone/>
            </a:pPr>
            <a:r>
              <a:rPr lang="en-US" sz="3600" dirty="0"/>
              <a:t>This spectrum is from a </a:t>
            </a:r>
            <a:r>
              <a:rPr lang="en-US" sz="3600" dirty="0" err="1"/>
              <a:t>metabolomic</a:t>
            </a:r>
            <a:r>
              <a:rPr lang="en-US" sz="3600" dirty="0"/>
              <a:t> profiling experiment </a:t>
            </a:r>
            <a:r>
              <a:rPr lang="en-US" sz="3600" dirty="0" err="1"/>
              <a:t>onLycopersicon</a:t>
            </a:r>
            <a:r>
              <a:rPr lang="en-US" sz="3600" dirty="0"/>
              <a:t> </a:t>
            </a:r>
            <a:r>
              <a:rPr lang="en-US" sz="3600" dirty="0" err="1"/>
              <a:t>esculentum</a:t>
            </a:r>
            <a:r>
              <a:rPr lang="en-US" sz="3600" dirty="0"/>
              <a:t>. Besides the FID it contains the Bruker 1R spectrum (real part data points) after FT processing. This example illustrates how </a:t>
            </a:r>
            <a:r>
              <a:rPr lang="en-US" sz="3600" dirty="0" err="1"/>
              <a:t>nmrML</a:t>
            </a:r>
            <a:r>
              <a:rPr lang="en-US" sz="3600" dirty="0"/>
              <a:t> can include processed data beyond the raw FID data. We here store a 1R NMR spectrum (as another binary blob) and including its metadata. The FT transformed spectrum is stored in the </a:t>
            </a:r>
            <a:r>
              <a:rPr lang="en-US" sz="3600" dirty="0" err="1"/>
              <a:t>spectrumList</a:t>
            </a:r>
            <a:r>
              <a:rPr lang="en-US" sz="3600" dirty="0"/>
              <a:t>/spectrum1D/</a:t>
            </a:r>
            <a:r>
              <a:rPr lang="en-US" sz="3600" dirty="0" err="1"/>
              <a:t>spectrumDataArrayelement</a:t>
            </a:r>
            <a:r>
              <a:rPr lang="en-US" sz="3600" dirty="0"/>
              <a:t> and its </a:t>
            </a:r>
            <a:r>
              <a:rPr lang="en-US" sz="3600" dirty="0" err="1"/>
              <a:t>processingParameterSets</a:t>
            </a:r>
            <a:r>
              <a:rPr lang="en-US" sz="3600" dirty="0"/>
              <a:t>. The spectrum was recorded at 500.162 MHz on a Bruker </a:t>
            </a:r>
            <a:r>
              <a:rPr lang="en-US" sz="3600" dirty="0" err="1"/>
              <a:t>Avance</a:t>
            </a:r>
            <a:r>
              <a:rPr lang="en-US" sz="3600" dirty="0"/>
              <a:t> III spectrometer using a 5 mm probe flushed with nitrogen gas and an electronic reference for quantification (ERETIC2).</a:t>
            </a:r>
          </a:p>
          <a:p>
            <a:pPr marL="0" indent="0">
              <a:buNone/>
            </a:pPr>
            <a:endParaRPr lang="en-US" sz="3600" dirty="0"/>
          </a:p>
          <a:p>
            <a:pPr marL="0" indent="0">
              <a:buNone/>
            </a:pPr>
            <a:r>
              <a:rPr lang="en-US" sz="3600" b="1" dirty="0" smtClean="0"/>
              <a:t>Example </a:t>
            </a:r>
            <a:r>
              <a:rPr lang="en-US" sz="3600" b="1" dirty="0"/>
              <a:t>3: </a:t>
            </a:r>
            <a:r>
              <a:rPr lang="en-US" sz="3600" dirty="0"/>
              <a:t>An HMDB reference spectrum for a single identified molecule, created with </a:t>
            </a:r>
            <a:r>
              <a:rPr lang="en-US" sz="3600" dirty="0" err="1"/>
              <a:t>nmrML</a:t>
            </a:r>
            <a:r>
              <a:rPr lang="en-US" sz="3600" dirty="0"/>
              <a:t>-Assign</a:t>
            </a:r>
          </a:p>
          <a:p>
            <a:pPr marL="0" indent="0">
              <a:buNone/>
            </a:pPr>
            <a:endParaRPr lang="en-US" sz="3600" dirty="0"/>
          </a:p>
          <a:p>
            <a:pPr marL="0" indent="0">
              <a:buNone/>
            </a:pPr>
            <a:r>
              <a:rPr lang="en-US" sz="3600" dirty="0"/>
              <a:t>This spectrum is a reference spectrum for a single substance, 2-Ketobutyric acid (HMDB00005). Here, for each atom environment in the molecule, detailed atom assignments have been made for the spectral peaks using </a:t>
            </a:r>
            <a:r>
              <a:rPr lang="en-US" sz="3600" dirty="0" err="1"/>
              <a:t>nmrML</a:t>
            </a:r>
            <a:r>
              <a:rPr lang="en-US" sz="3600" dirty="0"/>
              <a:t>-Assign, which is an interactive tool for creating reference spectra and generating </a:t>
            </a:r>
            <a:r>
              <a:rPr lang="en-US" sz="3600" dirty="0" err="1"/>
              <a:t>nmrML</a:t>
            </a:r>
            <a:r>
              <a:rPr lang="en-US" sz="3600" dirty="0"/>
              <a:t>-formatted files. It is an example that illustrates how identification metadata can be stored along a spectrum in </a:t>
            </a:r>
            <a:r>
              <a:rPr lang="en-US" sz="3600" dirty="0" err="1"/>
              <a:t>nmrML</a:t>
            </a:r>
            <a:r>
              <a:rPr lang="en-US" sz="3600" dirty="0"/>
              <a:t>.</a:t>
            </a:r>
          </a:p>
          <a:p>
            <a:pPr marL="0" indent="0">
              <a:buNone/>
            </a:pPr>
            <a:endParaRPr lang="en-US" sz="3600" dirty="0" smtClean="0"/>
          </a:p>
          <a:p>
            <a:pPr marL="0" indent="0">
              <a:buNone/>
            </a:pPr>
            <a:r>
              <a:rPr lang="en-US" sz="3600" b="1" dirty="0" smtClean="0"/>
              <a:t>Example </a:t>
            </a:r>
            <a:r>
              <a:rPr lang="en-US" sz="3600" b="1" dirty="0"/>
              <a:t>4: </a:t>
            </a:r>
            <a:r>
              <a:rPr lang="en-US" sz="3600" dirty="0"/>
              <a:t>A complex </a:t>
            </a:r>
            <a:r>
              <a:rPr lang="en-US" sz="3600" dirty="0" err="1"/>
              <a:t>biosample</a:t>
            </a:r>
            <a:r>
              <a:rPr lang="en-US" sz="3600" dirty="0"/>
              <a:t> spectrum (Varian) quantified with </a:t>
            </a:r>
            <a:r>
              <a:rPr lang="en-US" sz="3600" dirty="0" err="1"/>
              <a:t>Bayesil</a:t>
            </a:r>
            <a:endParaRPr lang="en-US" sz="3600" dirty="0"/>
          </a:p>
          <a:p>
            <a:pPr marL="0" indent="0">
              <a:buNone/>
            </a:pPr>
            <a:endParaRPr lang="en-US" sz="3600" dirty="0"/>
          </a:p>
          <a:p>
            <a:pPr marL="0" indent="0">
              <a:buNone/>
            </a:pPr>
            <a:r>
              <a:rPr lang="en-US" sz="3600" dirty="0"/>
              <a:t>This </a:t>
            </a:r>
            <a:r>
              <a:rPr lang="en-US" sz="3600" dirty="0" err="1"/>
              <a:t>biosample</a:t>
            </a:r>
            <a:r>
              <a:rPr lang="en-US" sz="3600" dirty="0"/>
              <a:t> spectrum of a compound mixture (analytical metabolomics setting) was processed with </a:t>
            </a:r>
            <a:r>
              <a:rPr lang="en-US" sz="3600" dirty="0" err="1"/>
              <a:t>Bayesil</a:t>
            </a:r>
            <a:r>
              <a:rPr lang="en-US" sz="3600" dirty="0"/>
              <a:t>. The </a:t>
            </a:r>
            <a:r>
              <a:rPr lang="en-US" sz="3600" dirty="0" err="1"/>
              <a:t>nmrML</a:t>
            </a:r>
            <a:r>
              <a:rPr lang="en-US" sz="3600" dirty="0"/>
              <a:t> format of results from </a:t>
            </a:r>
            <a:r>
              <a:rPr lang="en-US" sz="3600" dirty="0" err="1"/>
              <a:t>Bayesil</a:t>
            </a:r>
            <a:r>
              <a:rPr lang="en-US" sz="3600" dirty="0"/>
              <a:t> contains a list of compounds and peak assignments from the quantification process and exemplifies how </a:t>
            </a:r>
            <a:r>
              <a:rPr lang="en-US" sz="3600" dirty="0" err="1"/>
              <a:t>nmrML</a:t>
            </a:r>
            <a:r>
              <a:rPr lang="en-US" sz="3600" dirty="0"/>
              <a:t> can be used to store quantification metadata alongside a complex spectrum.</a:t>
            </a:r>
          </a:p>
          <a:p>
            <a:pPr marL="0" indent="0">
              <a:buNone/>
            </a:pPr>
            <a:endParaRPr lang="en-US" sz="3600" dirty="0"/>
          </a:p>
          <a:p>
            <a:pPr marL="0" indent="0">
              <a:buNone/>
            </a:pPr>
            <a:r>
              <a:rPr lang="en-US" sz="3600" b="1" dirty="0" smtClean="0"/>
              <a:t>Example </a:t>
            </a:r>
            <a:r>
              <a:rPr lang="en-US" sz="3600" b="1" dirty="0"/>
              <a:t>5: </a:t>
            </a:r>
            <a:r>
              <a:rPr lang="en-US" sz="3600" dirty="0"/>
              <a:t>Human urine sample spectra from the MTBLS1 study</a:t>
            </a:r>
          </a:p>
          <a:p>
            <a:pPr marL="0" indent="0">
              <a:buNone/>
            </a:pPr>
            <a:endParaRPr lang="en-US" sz="3600" dirty="0"/>
          </a:p>
          <a:p>
            <a:pPr marL="0" indent="0">
              <a:buNone/>
            </a:pPr>
            <a:r>
              <a:rPr lang="en-US" sz="3600" dirty="0"/>
              <a:t>These spectra of human urine samples are part of the MTBLS1 study archived in the </a:t>
            </a:r>
            <a:r>
              <a:rPr lang="en-US" sz="3600" dirty="0" err="1"/>
              <a:t>MetaboLights</a:t>
            </a:r>
            <a:r>
              <a:rPr lang="en-US" sz="3600" dirty="0"/>
              <a:t> database. It serves as an example to illustrate the case of an </a:t>
            </a:r>
            <a:r>
              <a:rPr lang="en-US" sz="3600" dirty="0" err="1"/>
              <a:t>autoconverted</a:t>
            </a:r>
            <a:r>
              <a:rPr lang="en-US" sz="3600" dirty="0"/>
              <a:t> file taken from a database.</a:t>
            </a:r>
          </a:p>
          <a:p>
            <a:pPr marL="0" indent="0">
              <a:buNone/>
            </a:pPr>
            <a:endParaRPr lang="en-US" sz="3600" dirty="0" smtClean="0"/>
          </a:p>
          <a:p>
            <a:pPr marL="0" indent="0">
              <a:buNone/>
            </a:pPr>
            <a:r>
              <a:rPr lang="en-US" sz="3600" b="1" dirty="0" smtClean="0"/>
              <a:t>Example </a:t>
            </a:r>
            <a:r>
              <a:rPr lang="en-US" sz="3600" b="1" dirty="0"/>
              <a:t>6</a:t>
            </a:r>
            <a:r>
              <a:rPr lang="en-US" sz="3600" dirty="0"/>
              <a:t>: A example of a 2D </a:t>
            </a:r>
            <a:r>
              <a:rPr lang="en-US" sz="3600" dirty="0" err="1"/>
              <a:t>nmrML</a:t>
            </a:r>
            <a:r>
              <a:rPr lang="en-US" sz="3600" dirty="0"/>
              <a:t> formatted file representing a heteronuclear (HSQC) experiment</a:t>
            </a:r>
          </a:p>
          <a:p>
            <a:pPr marL="0" indent="0">
              <a:buNone/>
            </a:pPr>
            <a:endParaRPr lang="en-US" sz="3600" dirty="0"/>
          </a:p>
          <a:p>
            <a:pPr marL="0" indent="0">
              <a:buNone/>
            </a:pPr>
            <a:r>
              <a:rPr lang="en-US" sz="3600" dirty="0" err="1"/>
              <a:t>nmrML</a:t>
            </a:r>
            <a:r>
              <a:rPr lang="en-US" sz="3600" dirty="0"/>
              <a:t> file for a heteronuclear experiment. The data represents the bmse00400-exp06 (HSQC) data set from </a:t>
            </a:r>
            <a:r>
              <a:rPr lang="en-US" sz="3600" dirty="0" err="1"/>
              <a:t>PDBj</a:t>
            </a:r>
            <a:r>
              <a:rPr lang="en-US" sz="3600" dirty="0"/>
              <a:t>-BMRB. The substance under investigation is </a:t>
            </a:r>
            <a:r>
              <a:rPr lang="en-US" sz="3600" dirty="0" err="1"/>
              <a:t>ethanesulfonate</a:t>
            </a:r>
            <a:r>
              <a:rPr lang="en-US" sz="3600" dirty="0"/>
              <a:t> (http://bmrbdep.pdbj.org/bms/bmse000400) (exp06: 2D [1H,13C]-HSQC)</a:t>
            </a:r>
            <a:endParaRPr lang="de-DE" sz="3600" dirty="0"/>
          </a:p>
        </p:txBody>
      </p:sp>
      <p:sp>
        <p:nvSpPr>
          <p:cNvPr id="4" name="Foliennummernplatzhalter 3"/>
          <p:cNvSpPr>
            <a:spLocks noGrp="1"/>
          </p:cNvSpPr>
          <p:nvPr>
            <p:ph type="sldNum" sz="quarter" idx="12"/>
          </p:nvPr>
        </p:nvSpPr>
        <p:spPr/>
        <p:txBody>
          <a:bodyPr/>
          <a:lstStyle/>
          <a:p>
            <a:fld id="{90FC4FFB-B965-8740-A682-FFDFBB4E4C58}" type="slidenum">
              <a:rPr lang="en-US" smtClean="0"/>
              <a:t>24</a:t>
            </a:fld>
            <a:endParaRPr lang="en-US"/>
          </a:p>
        </p:txBody>
      </p:sp>
    </p:spTree>
    <p:extLst>
      <p:ext uri="{BB962C8B-B14F-4D97-AF65-F5344CB8AC3E}">
        <p14:creationId xmlns:p14="http://schemas.microsoft.com/office/powerpoint/2010/main" val="1335635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Spectrum</a:t>
            </a:r>
            <a:r>
              <a:rPr lang="de-DE" dirty="0" smtClean="0"/>
              <a:t> Annotation</a:t>
            </a:r>
            <a:endParaRPr lang="de-DE" dirty="0"/>
          </a:p>
        </p:txBody>
      </p:sp>
      <p:sp>
        <p:nvSpPr>
          <p:cNvPr id="3" name="Inhaltsplatzhalter 2"/>
          <p:cNvSpPr>
            <a:spLocks noGrp="1"/>
          </p:cNvSpPr>
          <p:nvPr>
            <p:ph idx="1"/>
          </p:nvPr>
        </p:nvSpPr>
        <p:spPr/>
        <p:txBody>
          <a:bodyPr>
            <a:normAutofit lnSpcReduction="10000"/>
          </a:bodyPr>
          <a:lstStyle/>
          <a:p>
            <a:pPr lvl="0"/>
            <a:r>
              <a:rPr lang="en-US" dirty="0"/>
              <a:t>Capture coarse-grained spectral assignment data for molecule identification and quantification in chemical mixtures</a:t>
            </a:r>
          </a:p>
          <a:p>
            <a:pPr lvl="0"/>
            <a:r>
              <a:rPr lang="en-US" dirty="0"/>
              <a:t>Capture fine-grained assignment and chemical structure data of pure-compound spectra for use in organic synthesis and natural product studies, medicinal chemistry and reference NMR spectral </a:t>
            </a:r>
            <a:r>
              <a:rPr lang="en-US" dirty="0" smtClean="0"/>
              <a:t>libraries</a:t>
            </a:r>
          </a:p>
          <a:p>
            <a:pPr lvl="0"/>
            <a:endParaRPr lang="de-DE" dirty="0"/>
          </a:p>
          <a:p>
            <a:endParaRPr lang="de-DE" dirty="0" smtClean="0"/>
          </a:p>
          <a:p>
            <a:endParaRPr lang="de-DE" dirty="0"/>
          </a:p>
        </p:txBody>
      </p:sp>
      <p:sp>
        <p:nvSpPr>
          <p:cNvPr id="4" name="Foliennummernplatzhalter 3"/>
          <p:cNvSpPr>
            <a:spLocks noGrp="1"/>
          </p:cNvSpPr>
          <p:nvPr>
            <p:ph type="sldNum" sz="quarter" idx="12"/>
          </p:nvPr>
        </p:nvSpPr>
        <p:spPr/>
        <p:txBody>
          <a:bodyPr/>
          <a:lstStyle/>
          <a:p>
            <a:fld id="{90FC4FFB-B965-8740-A682-FFDFBB4E4C58}" type="slidenum">
              <a:rPr lang="en-US" smtClean="0"/>
              <a:t>25</a:t>
            </a:fld>
            <a:endParaRPr lang="en-US"/>
          </a:p>
        </p:txBody>
      </p:sp>
    </p:spTree>
    <p:extLst>
      <p:ext uri="{BB962C8B-B14F-4D97-AF65-F5344CB8AC3E}">
        <p14:creationId xmlns:p14="http://schemas.microsoft.com/office/powerpoint/2010/main" val="1559442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839703" y="1611671"/>
            <a:ext cx="6780297" cy="4550781"/>
          </a:xfrm>
        </p:spPr>
        <p:txBody>
          <a:bodyPr>
            <a:noAutofit/>
          </a:bodyPr>
          <a:lstStyle/>
          <a:p>
            <a:pPr marL="0" indent="0">
              <a:buNone/>
            </a:pPr>
            <a:r>
              <a:rPr lang="de-DE" sz="1200" dirty="0"/>
              <a:t> &lt;</a:t>
            </a:r>
            <a:r>
              <a:rPr lang="de-DE" sz="1200" b="1" dirty="0" err="1"/>
              <a:t>spectrumAnnotation</a:t>
            </a:r>
            <a:r>
              <a:rPr lang="de-DE" sz="1200" dirty="0"/>
              <a:t>&gt;</a:t>
            </a:r>
          </a:p>
          <a:p>
            <a:pPr marL="0" indent="0">
              <a:buNone/>
            </a:pPr>
            <a:r>
              <a:rPr lang="de-DE" sz="1200" dirty="0"/>
              <a:t>    &lt;</a:t>
            </a:r>
            <a:r>
              <a:rPr lang="de-DE" sz="1200" dirty="0" err="1"/>
              <a:t>compound</a:t>
            </a:r>
            <a:r>
              <a:rPr lang="de-DE" sz="1200" dirty="0"/>
              <a:t>  </a:t>
            </a:r>
            <a:r>
              <a:rPr lang="de-DE" sz="1200" dirty="0" err="1"/>
              <a:t>compoundName</a:t>
            </a:r>
            <a:r>
              <a:rPr lang="de-DE" sz="1200" dirty="0"/>
              <a:t>="</a:t>
            </a:r>
            <a:r>
              <a:rPr lang="de-DE" sz="1200" b="1" dirty="0" err="1"/>
              <a:t>alanine</a:t>
            </a:r>
            <a:r>
              <a:rPr lang="de-DE" sz="1200" dirty="0"/>
              <a:t>" </a:t>
            </a:r>
            <a:r>
              <a:rPr lang="de-DE" sz="1200" dirty="0" err="1"/>
              <a:t>compoundId</a:t>
            </a:r>
            <a:r>
              <a:rPr lang="de-DE" sz="1200" dirty="0"/>
              <a:t>="</a:t>
            </a:r>
            <a:r>
              <a:rPr lang="de-DE" sz="1200" b="1" dirty="0"/>
              <a:t>CHEBI:16449</a:t>
            </a:r>
            <a:r>
              <a:rPr lang="de-DE" sz="1200" dirty="0"/>
              <a:t>" &gt;</a:t>
            </a:r>
          </a:p>
          <a:p>
            <a:pPr marL="0" indent="0">
              <a:buNone/>
            </a:pPr>
            <a:r>
              <a:rPr lang="de-DE" sz="1200" dirty="0"/>
              <a:t>     &lt;</a:t>
            </a:r>
            <a:r>
              <a:rPr lang="de-DE" sz="1200" b="1" dirty="0" err="1"/>
              <a:t>atomArray</a:t>
            </a:r>
            <a:r>
              <a:rPr lang="de-DE" sz="1200" dirty="0"/>
              <a:t>&gt;</a:t>
            </a:r>
          </a:p>
          <a:p>
            <a:pPr marL="0" indent="0">
              <a:buNone/>
            </a:pPr>
            <a:r>
              <a:rPr lang="de-DE" sz="1200" dirty="0"/>
              <a:t>       &lt;</a:t>
            </a:r>
            <a:r>
              <a:rPr lang="de-DE" sz="1200" dirty="0" err="1"/>
              <a:t>atom</a:t>
            </a:r>
            <a:r>
              <a:rPr lang="de-DE" sz="1200" dirty="0"/>
              <a:t> </a:t>
            </a:r>
            <a:r>
              <a:rPr lang="de-DE" sz="1200" dirty="0" err="1"/>
              <a:t>id</a:t>
            </a:r>
            <a:r>
              <a:rPr lang="de-DE" sz="1200" dirty="0"/>
              <a:t>="</a:t>
            </a:r>
            <a:r>
              <a:rPr lang="de-DE" sz="1200" b="1" dirty="0"/>
              <a:t>a1</a:t>
            </a:r>
            <a:r>
              <a:rPr lang="de-DE" sz="1200" dirty="0"/>
              <a:t>" </a:t>
            </a:r>
            <a:r>
              <a:rPr lang="de-DE" sz="1200" dirty="0" err="1"/>
              <a:t>elementType</a:t>
            </a:r>
            <a:r>
              <a:rPr lang="de-DE" sz="1200" dirty="0"/>
              <a:t>="</a:t>
            </a:r>
            <a:r>
              <a:rPr lang="de-DE" sz="1200" b="1" dirty="0"/>
              <a:t>C</a:t>
            </a:r>
            <a:r>
              <a:rPr lang="de-DE" sz="1200" dirty="0"/>
              <a:t>" x2="0.6667733333333334" y2="-0.38490666666666673"/&gt;</a:t>
            </a:r>
          </a:p>
          <a:p>
            <a:pPr marL="0" indent="0">
              <a:buNone/>
            </a:pPr>
            <a:r>
              <a:rPr lang="de-DE" sz="1200" dirty="0"/>
              <a:t>       &lt;</a:t>
            </a:r>
            <a:r>
              <a:rPr lang="de-DE" sz="1200" dirty="0" err="1"/>
              <a:t>atom</a:t>
            </a:r>
            <a:r>
              <a:rPr lang="de-DE" sz="1200" dirty="0"/>
              <a:t> </a:t>
            </a:r>
            <a:r>
              <a:rPr lang="de-DE" sz="1200" dirty="0" err="1"/>
              <a:t>id</a:t>
            </a:r>
            <a:r>
              <a:rPr lang="de-DE" sz="1200" dirty="0"/>
              <a:t>="a2" </a:t>
            </a:r>
            <a:r>
              <a:rPr lang="de-DE" sz="1200" dirty="0" err="1"/>
              <a:t>elementType</a:t>
            </a:r>
            <a:r>
              <a:rPr lang="de-DE" sz="1200" dirty="0"/>
              <a:t>="C" x2="-0.6667733333333334" y2="-1.1550933333333335"/&gt;</a:t>
            </a:r>
          </a:p>
          <a:p>
            <a:pPr marL="0" indent="0">
              <a:buNone/>
            </a:pPr>
            <a:r>
              <a:rPr lang="de-DE" sz="1200" dirty="0"/>
              <a:t>       </a:t>
            </a:r>
            <a:r>
              <a:rPr lang="de-DE" sz="1200" dirty="0" smtClean="0"/>
              <a:t>…</a:t>
            </a:r>
            <a:r>
              <a:rPr lang="de-DE" sz="1200" dirty="0"/>
              <a:t>                   </a:t>
            </a:r>
          </a:p>
          <a:p>
            <a:pPr marL="0" indent="0">
              <a:buNone/>
            </a:pPr>
            <a:r>
              <a:rPr lang="de-DE" sz="1200" dirty="0"/>
              <a:t>       &lt;</a:t>
            </a:r>
            <a:r>
              <a:rPr lang="de-DE" sz="1200" dirty="0" err="1"/>
              <a:t>atom</a:t>
            </a:r>
            <a:r>
              <a:rPr lang="de-DE" sz="1200" dirty="0"/>
              <a:t> </a:t>
            </a:r>
            <a:r>
              <a:rPr lang="de-DE" sz="1200" dirty="0" err="1"/>
              <a:t>id</a:t>
            </a:r>
            <a:r>
              <a:rPr lang="de-DE" sz="1200" dirty="0"/>
              <a:t>="a8" </a:t>
            </a:r>
            <a:r>
              <a:rPr lang="de-DE" sz="1200" dirty="0" err="1"/>
              <a:t>elementType</a:t>
            </a:r>
            <a:r>
              <a:rPr lang="de-DE" sz="1200" dirty="0"/>
              <a:t>="H" x2="-1.2303901544895832" y2="0.9487051800384392"/&gt;</a:t>
            </a:r>
          </a:p>
          <a:p>
            <a:pPr marL="0" indent="0">
              <a:buNone/>
            </a:pPr>
            <a:r>
              <a:rPr lang="de-DE" sz="1200" dirty="0"/>
              <a:t>       &lt;</a:t>
            </a:r>
            <a:r>
              <a:rPr lang="de-DE" sz="1200" dirty="0" err="1"/>
              <a:t>atom</a:t>
            </a:r>
            <a:r>
              <a:rPr lang="de-DE" sz="1200" dirty="0"/>
              <a:t> </a:t>
            </a:r>
            <a:r>
              <a:rPr lang="de-DE" sz="1200" dirty="0" err="1"/>
              <a:t>id</a:t>
            </a:r>
            <a:r>
              <a:rPr lang="de-DE" sz="1200" dirty="0"/>
              <a:t>="a9" </a:t>
            </a:r>
            <a:r>
              <a:rPr lang="de-DE" sz="1200" dirty="0" err="1"/>
              <a:t>elementType</a:t>
            </a:r>
            <a:r>
              <a:rPr lang="de-DE" sz="1200" dirty="0"/>
              <a:t>="H" x2="-3.3341185133717732" y2="0.3852098455104175"/&gt;</a:t>
            </a:r>
          </a:p>
          <a:p>
            <a:pPr marL="0" indent="0">
              <a:buNone/>
            </a:pPr>
            <a:r>
              <a:rPr lang="de-DE" sz="1200" dirty="0"/>
              <a:t>       &lt;</a:t>
            </a:r>
            <a:r>
              <a:rPr lang="de-DE" sz="1200" dirty="0" err="1"/>
              <a:t>atom</a:t>
            </a:r>
            <a:r>
              <a:rPr lang="de-DE" sz="1200" dirty="0"/>
              <a:t> </a:t>
            </a:r>
            <a:r>
              <a:rPr lang="de-DE" sz="1200" dirty="0" err="1"/>
              <a:t>id</a:t>
            </a:r>
            <a:r>
              <a:rPr lang="de-DE" sz="1200" dirty="0"/>
              <a:t>="a10" </a:t>
            </a:r>
            <a:r>
              <a:rPr lang="de-DE" sz="1200" dirty="0" err="1"/>
              <a:t>elementType</a:t>
            </a:r>
            <a:r>
              <a:rPr lang="de-DE" sz="1200" dirty="0"/>
              <a:t>="H" x2="-2.770623178843752" y2="-1.7185185133717726</a:t>
            </a:r>
            <a:r>
              <a:rPr lang="de-DE" sz="1200" dirty="0" smtClean="0"/>
              <a:t>"/&gt;  …</a:t>
            </a:r>
            <a:endParaRPr lang="de-DE" sz="1200" dirty="0"/>
          </a:p>
          <a:p>
            <a:pPr marL="0" indent="0">
              <a:buNone/>
            </a:pPr>
            <a:r>
              <a:rPr lang="de-DE" sz="1200" dirty="0"/>
              <a:t>    </a:t>
            </a:r>
            <a:r>
              <a:rPr lang="de-DE" sz="1200" dirty="0" smtClean="0"/>
              <a:t> &lt;/</a:t>
            </a:r>
            <a:r>
              <a:rPr lang="de-DE" sz="1200" dirty="0" err="1"/>
              <a:t>atomArray</a:t>
            </a:r>
            <a:r>
              <a:rPr lang="de-DE" sz="1200" dirty="0"/>
              <a:t>&gt;</a:t>
            </a:r>
          </a:p>
          <a:p>
            <a:pPr marL="0" indent="0">
              <a:buNone/>
            </a:pPr>
            <a:r>
              <a:rPr lang="de-DE" sz="1200" dirty="0"/>
              <a:t>     &lt;</a:t>
            </a:r>
            <a:r>
              <a:rPr lang="de-DE" sz="1200" b="1" dirty="0" err="1"/>
              <a:t>bondArray</a:t>
            </a:r>
            <a:r>
              <a:rPr lang="de-DE" sz="1200" dirty="0"/>
              <a:t>&gt;</a:t>
            </a:r>
          </a:p>
          <a:p>
            <a:pPr marL="0" indent="0">
              <a:buNone/>
            </a:pPr>
            <a:r>
              <a:rPr lang="de-DE" sz="1200" dirty="0"/>
              <a:t>       &lt;</a:t>
            </a:r>
            <a:r>
              <a:rPr lang="de-DE" sz="1200" dirty="0" err="1"/>
              <a:t>bond</a:t>
            </a:r>
            <a:r>
              <a:rPr lang="de-DE" sz="1200" dirty="0"/>
              <a:t> atomRefs2="a1 a2" </a:t>
            </a:r>
            <a:r>
              <a:rPr lang="de-DE" sz="1200" dirty="0" err="1"/>
              <a:t>order</a:t>
            </a:r>
            <a:r>
              <a:rPr lang="de-DE" sz="1200" dirty="0"/>
              <a:t>="1"/&gt;</a:t>
            </a:r>
          </a:p>
          <a:p>
            <a:pPr marL="0" indent="0">
              <a:buNone/>
            </a:pPr>
            <a:r>
              <a:rPr lang="de-DE" sz="1200" dirty="0"/>
              <a:t>       &lt;</a:t>
            </a:r>
            <a:r>
              <a:rPr lang="de-DE" sz="1200" dirty="0" err="1"/>
              <a:t>bond</a:t>
            </a:r>
            <a:r>
              <a:rPr lang="de-DE" sz="1200" dirty="0"/>
              <a:t> atomRefs2="a2 a3" </a:t>
            </a:r>
            <a:r>
              <a:rPr lang="de-DE" sz="1200" dirty="0" err="1"/>
              <a:t>order</a:t>
            </a:r>
            <a:r>
              <a:rPr lang="de-DE" sz="1200" dirty="0"/>
              <a:t>="1"/&gt;</a:t>
            </a:r>
          </a:p>
          <a:p>
            <a:pPr marL="0" indent="0">
              <a:buNone/>
            </a:pPr>
            <a:r>
              <a:rPr lang="de-DE" sz="1200" dirty="0"/>
              <a:t>       &lt;</a:t>
            </a:r>
            <a:r>
              <a:rPr lang="de-DE" sz="1200" b="1" dirty="0" err="1"/>
              <a:t>bond</a:t>
            </a:r>
            <a:r>
              <a:rPr lang="de-DE" sz="1200" b="1" dirty="0"/>
              <a:t> atomRefs2="a1 a4" </a:t>
            </a:r>
            <a:r>
              <a:rPr lang="de-DE" sz="1200" b="1" dirty="0" err="1"/>
              <a:t>order</a:t>
            </a:r>
            <a:r>
              <a:rPr lang="de-DE" sz="1200" b="1" dirty="0"/>
              <a:t>="2"</a:t>
            </a:r>
            <a:r>
              <a:rPr lang="de-DE" sz="1200" dirty="0"/>
              <a:t>/&gt;</a:t>
            </a:r>
          </a:p>
          <a:p>
            <a:pPr marL="0" indent="0">
              <a:buNone/>
            </a:pPr>
            <a:r>
              <a:rPr lang="de-DE" sz="1200" dirty="0"/>
              <a:t>     </a:t>
            </a:r>
            <a:r>
              <a:rPr lang="de-DE" sz="1200" dirty="0" smtClean="0"/>
              <a:t>    </a:t>
            </a:r>
            <a:r>
              <a:rPr lang="de-DE" sz="1200" dirty="0"/>
              <a:t> </a:t>
            </a:r>
            <a:r>
              <a:rPr lang="de-DE" sz="1200" dirty="0" smtClean="0"/>
              <a:t>…</a:t>
            </a:r>
            <a:endParaRPr lang="de-DE" sz="1200" dirty="0"/>
          </a:p>
          <a:p>
            <a:pPr marL="0" indent="0">
              <a:buNone/>
            </a:pPr>
            <a:r>
              <a:rPr lang="de-DE" sz="1200" dirty="0"/>
              <a:t>     &lt;/</a:t>
            </a:r>
            <a:r>
              <a:rPr lang="de-DE" sz="1200" dirty="0" err="1"/>
              <a:t>bondArray</a:t>
            </a:r>
            <a:r>
              <a:rPr lang="de-DE" sz="1200" dirty="0"/>
              <a:t>&gt;</a:t>
            </a:r>
          </a:p>
          <a:p>
            <a:pPr marL="0" indent="0">
              <a:buNone/>
            </a:pPr>
            <a:r>
              <a:rPr lang="de-DE" sz="1200" dirty="0"/>
              <a:t>    &lt;/</a:t>
            </a:r>
            <a:r>
              <a:rPr lang="de-DE" sz="1200" dirty="0" err="1"/>
              <a:t>compound</a:t>
            </a:r>
            <a:r>
              <a:rPr lang="de-DE" sz="1200" dirty="0" smtClean="0"/>
              <a:t>&gt;</a:t>
            </a:r>
            <a:r>
              <a:rPr lang="de-DE" sz="1200" dirty="0"/>
              <a:t/>
            </a:r>
            <a:br>
              <a:rPr lang="de-DE" sz="1200" dirty="0"/>
            </a:br>
            <a:r>
              <a:rPr lang="de-DE" sz="1200" dirty="0" smtClean="0"/>
              <a:t> </a:t>
            </a:r>
            <a:r>
              <a:rPr lang="de-DE" sz="1200" dirty="0"/>
              <a:t>    &lt;</a:t>
            </a:r>
            <a:r>
              <a:rPr lang="de-DE" sz="1200" b="1" dirty="0" err="1"/>
              <a:t>multiplet</a:t>
            </a:r>
            <a:r>
              <a:rPr lang="de-DE" sz="1200" b="1" dirty="0"/>
              <a:t> </a:t>
            </a:r>
            <a:r>
              <a:rPr lang="de-DE" sz="1200" b="1" dirty="0" err="1"/>
              <a:t>cente</a:t>
            </a:r>
            <a:r>
              <a:rPr lang="de-DE" sz="1200" dirty="0" err="1"/>
              <a:t>r</a:t>
            </a:r>
            <a:r>
              <a:rPr lang="de-DE" sz="1200" dirty="0"/>
              <a:t>="</a:t>
            </a:r>
            <a:r>
              <a:rPr lang="de-DE" sz="1200" b="1" dirty="0"/>
              <a:t>1.04</a:t>
            </a:r>
            <a:r>
              <a:rPr lang="de-DE" sz="1200" dirty="0"/>
              <a:t>" &gt;</a:t>
            </a:r>
          </a:p>
          <a:p>
            <a:pPr marL="0" indent="0">
              <a:buNone/>
            </a:pPr>
            <a:r>
              <a:rPr lang="de-DE" sz="1200" dirty="0"/>
              <a:t>     &lt;</a:t>
            </a:r>
            <a:r>
              <a:rPr lang="de-DE" sz="1200" b="1" dirty="0" err="1"/>
              <a:t>equivalentHydrogens</a:t>
            </a:r>
            <a:r>
              <a:rPr lang="de-DE" sz="1200" b="1" dirty="0"/>
              <a:t> </a:t>
            </a:r>
            <a:r>
              <a:rPr lang="de-DE" sz="1200" b="1" dirty="0" err="1"/>
              <a:t>atomRefs</a:t>
            </a:r>
            <a:r>
              <a:rPr lang="de-DE" sz="1200" b="1" dirty="0"/>
              <a:t>="a8 a9 a10"</a:t>
            </a:r>
            <a:r>
              <a:rPr lang="de-DE" sz="1200" dirty="0"/>
              <a:t>/&gt;</a:t>
            </a:r>
          </a:p>
          <a:p>
            <a:pPr marL="0" indent="0">
              <a:buNone/>
            </a:pPr>
            <a:r>
              <a:rPr lang="de-DE" sz="1200" dirty="0"/>
              <a:t>     &lt;</a:t>
            </a:r>
            <a:r>
              <a:rPr lang="de-DE" sz="1200" b="1" dirty="0" err="1"/>
              <a:t>multiplicity</a:t>
            </a:r>
            <a:r>
              <a:rPr lang="de-DE" sz="1200" b="1" dirty="0"/>
              <a:t> </a:t>
            </a:r>
            <a:r>
              <a:rPr lang="de-DE" sz="1200" dirty="0" err="1"/>
              <a:t>cvRef</a:t>
            </a:r>
            <a:r>
              <a:rPr lang="de-DE" sz="1200" dirty="0"/>
              <a:t>="NMRCV" </a:t>
            </a:r>
            <a:r>
              <a:rPr lang="de-DE" sz="1200" dirty="0" err="1"/>
              <a:t>accession</a:t>
            </a:r>
            <a:r>
              <a:rPr lang="de-DE" sz="1200" dirty="0"/>
              <a:t>="NMR:1000185" </a:t>
            </a:r>
            <a:r>
              <a:rPr lang="de-DE" sz="1200" dirty="0" err="1"/>
              <a:t>name</a:t>
            </a:r>
            <a:r>
              <a:rPr lang="de-DE" sz="1200" dirty="0"/>
              <a:t>="</a:t>
            </a:r>
            <a:r>
              <a:rPr lang="de-DE" sz="1200" b="1" dirty="0" err="1"/>
              <a:t>triplet</a:t>
            </a:r>
            <a:r>
              <a:rPr lang="de-DE" sz="1200" b="1" dirty="0"/>
              <a:t> </a:t>
            </a:r>
            <a:r>
              <a:rPr lang="de-DE" sz="1200" b="1" dirty="0" err="1"/>
              <a:t>feature</a:t>
            </a:r>
            <a:r>
              <a:rPr lang="de-DE" sz="1200" dirty="0"/>
              <a:t>"/&gt;</a:t>
            </a:r>
          </a:p>
          <a:p>
            <a:pPr marL="0" indent="0">
              <a:buNone/>
            </a:pPr>
            <a:r>
              <a:rPr lang="de-DE" sz="1200" dirty="0"/>
              <a:t>     &lt;</a:t>
            </a:r>
            <a:r>
              <a:rPr lang="de-DE" sz="1200" dirty="0" err="1"/>
              <a:t>peaks</a:t>
            </a:r>
            <a:r>
              <a:rPr lang="de-DE" sz="1200" dirty="0"/>
              <a:t>&gt;</a:t>
            </a:r>
          </a:p>
          <a:p>
            <a:pPr marL="0" indent="0">
              <a:buNone/>
            </a:pPr>
            <a:r>
              <a:rPr lang="de-DE" sz="1200" dirty="0"/>
              <a:t>       &lt;</a:t>
            </a:r>
            <a:r>
              <a:rPr lang="de-DE" sz="1200" b="1" dirty="0" err="1"/>
              <a:t>peak</a:t>
            </a:r>
            <a:r>
              <a:rPr lang="de-DE" sz="1200" b="1" dirty="0"/>
              <a:t> </a:t>
            </a:r>
            <a:r>
              <a:rPr lang="de-DE" sz="1200" b="1" dirty="0" err="1"/>
              <a:t>center</a:t>
            </a:r>
            <a:r>
              <a:rPr lang="de-DE" sz="1200" dirty="0"/>
              <a:t>="</a:t>
            </a:r>
            <a:r>
              <a:rPr lang="de-DE" sz="1200" b="1" dirty="0"/>
              <a:t>1.03</a:t>
            </a:r>
            <a:r>
              <a:rPr lang="de-DE" sz="1200" dirty="0"/>
              <a:t>" </a:t>
            </a:r>
            <a:r>
              <a:rPr lang="de-DE" sz="1200" b="1" dirty="0" err="1"/>
              <a:t>amplitude</a:t>
            </a:r>
            <a:r>
              <a:rPr lang="de-DE" sz="1200" dirty="0"/>
              <a:t>="</a:t>
            </a:r>
            <a:r>
              <a:rPr lang="de-DE" sz="1200" b="1" dirty="0"/>
              <a:t>514.0</a:t>
            </a:r>
            <a:r>
              <a:rPr lang="de-DE" sz="1200" dirty="0"/>
              <a:t>" </a:t>
            </a:r>
            <a:r>
              <a:rPr lang="de-DE" sz="1200" dirty="0" smtClean="0"/>
              <a:t>/&gt;</a:t>
            </a:r>
            <a:endParaRPr lang="de-DE" sz="1200" dirty="0"/>
          </a:p>
        </p:txBody>
      </p:sp>
      <p:sp>
        <p:nvSpPr>
          <p:cNvPr id="3" name="Titel 2"/>
          <p:cNvSpPr>
            <a:spLocks noGrp="1"/>
          </p:cNvSpPr>
          <p:nvPr>
            <p:ph type="title"/>
          </p:nvPr>
        </p:nvSpPr>
        <p:spPr>
          <a:xfrm>
            <a:off x="1211842" y="271603"/>
            <a:ext cx="6720839" cy="939546"/>
          </a:xfrm>
        </p:spPr>
        <p:txBody>
          <a:bodyPr>
            <a:normAutofit/>
          </a:bodyPr>
          <a:lstStyle/>
          <a:p>
            <a:r>
              <a:rPr lang="de-DE" sz="2700" dirty="0" err="1" smtClean="0"/>
              <a:t>nmrML</a:t>
            </a:r>
            <a:r>
              <a:rPr lang="de-DE" sz="2700" dirty="0" smtClean="0"/>
              <a:t> </a:t>
            </a:r>
            <a:r>
              <a:rPr lang="de-DE" sz="2700" dirty="0" err="1" smtClean="0"/>
              <a:t>code</a:t>
            </a:r>
            <a:r>
              <a:rPr lang="de-DE" sz="2700" dirty="0" smtClean="0"/>
              <a:t> </a:t>
            </a:r>
            <a:r>
              <a:rPr lang="de-DE" sz="2700" dirty="0" err="1" smtClean="0"/>
              <a:t>example</a:t>
            </a:r>
            <a:r>
              <a:rPr lang="de-DE" sz="2700" dirty="0" smtClean="0"/>
              <a:t> </a:t>
            </a:r>
            <a:r>
              <a:rPr lang="de-DE" sz="2700" dirty="0" err="1" smtClean="0"/>
              <a:t>for</a:t>
            </a:r>
            <a:r>
              <a:rPr lang="de-DE" sz="2700" dirty="0" smtClean="0"/>
              <a:t> </a:t>
            </a:r>
            <a:r>
              <a:rPr lang="de-DE" sz="2700" dirty="0"/>
              <a:t>Peak </a:t>
            </a:r>
            <a:r>
              <a:rPr lang="de-DE" sz="2700" dirty="0" err="1"/>
              <a:t>assignment</a:t>
            </a:r>
            <a:endParaRPr lang="de-DE" sz="2700" dirty="0"/>
          </a:p>
        </p:txBody>
      </p:sp>
      <p:sp>
        <p:nvSpPr>
          <p:cNvPr id="4" name="Foliennummernplatzhalter 3"/>
          <p:cNvSpPr>
            <a:spLocks noGrp="1"/>
          </p:cNvSpPr>
          <p:nvPr>
            <p:ph type="sldNum" sz="quarter" idx="12"/>
          </p:nvPr>
        </p:nvSpPr>
        <p:spPr/>
        <p:txBody>
          <a:bodyPr/>
          <a:lstStyle/>
          <a:p>
            <a:fld id="{90FC4FFB-B965-8740-A682-FFDFBB4E4C58}" type="slidenum">
              <a:rPr lang="en-US" smtClean="0"/>
              <a:t>26</a:t>
            </a:fld>
            <a:endParaRPr lang="en-US"/>
          </a:p>
        </p:txBody>
      </p:sp>
      <p:sp>
        <p:nvSpPr>
          <p:cNvPr id="5" name="Textfeld 4"/>
          <p:cNvSpPr txBox="1"/>
          <p:nvPr/>
        </p:nvSpPr>
        <p:spPr>
          <a:xfrm>
            <a:off x="7576896" y="2398754"/>
            <a:ext cx="1587580" cy="923330"/>
          </a:xfrm>
          <a:prstGeom prst="rect">
            <a:avLst/>
          </a:prstGeom>
          <a:noFill/>
        </p:spPr>
        <p:txBody>
          <a:bodyPr wrap="square" rtlCol="0">
            <a:spAutoFit/>
          </a:bodyPr>
          <a:lstStyle/>
          <a:p>
            <a:r>
              <a:rPr lang="de-DE" dirty="0" smtClean="0"/>
              <a:t>CML </a:t>
            </a:r>
            <a:r>
              <a:rPr lang="de-DE" dirty="0" err="1" smtClean="0"/>
              <a:t>inspired</a:t>
            </a:r>
            <a:r>
              <a:rPr lang="de-DE" dirty="0" smtClean="0"/>
              <a:t> </a:t>
            </a:r>
            <a:r>
              <a:rPr lang="de-DE" dirty="0" err="1" smtClean="0"/>
              <a:t>Molecule</a:t>
            </a:r>
            <a:r>
              <a:rPr lang="de-DE" dirty="0" smtClean="0"/>
              <a:t> </a:t>
            </a:r>
            <a:r>
              <a:rPr lang="de-DE" dirty="0" err="1" smtClean="0"/>
              <a:t>Structure</a:t>
            </a:r>
            <a:endParaRPr lang="de-DE" dirty="0"/>
          </a:p>
        </p:txBody>
      </p:sp>
      <p:sp>
        <p:nvSpPr>
          <p:cNvPr id="6" name="Textfeld 5"/>
          <p:cNvSpPr txBox="1"/>
          <p:nvPr/>
        </p:nvSpPr>
        <p:spPr>
          <a:xfrm>
            <a:off x="7493076" y="5613070"/>
            <a:ext cx="1587580" cy="646331"/>
          </a:xfrm>
          <a:prstGeom prst="rect">
            <a:avLst/>
          </a:prstGeom>
          <a:noFill/>
        </p:spPr>
        <p:txBody>
          <a:bodyPr wrap="square" rtlCol="0">
            <a:spAutoFit/>
          </a:bodyPr>
          <a:lstStyle/>
          <a:p>
            <a:r>
              <a:rPr lang="de-DE" dirty="0" err="1" smtClean="0"/>
              <a:t>Spectral</a:t>
            </a:r>
            <a:r>
              <a:rPr lang="de-DE" dirty="0" smtClean="0"/>
              <a:t> Annotation</a:t>
            </a:r>
            <a:endParaRPr lang="de-DE" dirty="0"/>
          </a:p>
        </p:txBody>
      </p:sp>
    </p:spTree>
    <p:extLst>
      <p:ext uri="{BB962C8B-B14F-4D97-AF65-F5344CB8AC3E}">
        <p14:creationId xmlns:p14="http://schemas.microsoft.com/office/powerpoint/2010/main" val="1668364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90FC4FFB-B965-8740-A682-FFDFBB4E4C58}" type="slidenum">
              <a:rPr lang="en-US" smtClean="0"/>
              <a:t>27</a:t>
            </a:fld>
            <a:endParaRPr lang="en-US"/>
          </a:p>
        </p:txBody>
      </p:sp>
      <p:pic>
        <p:nvPicPr>
          <p:cNvPr id="5" name="Grafik 4"/>
          <p:cNvPicPr>
            <a:picLocks noChangeAspect="1"/>
          </p:cNvPicPr>
          <p:nvPr/>
        </p:nvPicPr>
        <p:blipFill>
          <a:blip r:embed="rId2"/>
          <a:stretch>
            <a:fillRect/>
          </a:stretch>
        </p:blipFill>
        <p:spPr>
          <a:xfrm>
            <a:off x="-549799" y="-276086"/>
            <a:ext cx="10243598" cy="6402249"/>
          </a:xfrm>
          <a:prstGeom prst="rect">
            <a:avLst/>
          </a:prstGeom>
        </p:spPr>
      </p:pic>
    </p:spTree>
    <p:extLst>
      <p:ext uri="{BB962C8B-B14F-4D97-AF65-F5344CB8AC3E}">
        <p14:creationId xmlns:p14="http://schemas.microsoft.com/office/powerpoint/2010/main" val="4251416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90FC4FFB-B965-8740-A682-FFDFBB4E4C58}" type="slidenum">
              <a:rPr lang="en-US" smtClean="0"/>
              <a:t>28</a:t>
            </a:fld>
            <a:endParaRPr lang="en-US"/>
          </a:p>
        </p:txBody>
      </p:sp>
      <p:pic>
        <p:nvPicPr>
          <p:cNvPr id="5" name="Grafik 4"/>
          <p:cNvPicPr>
            <a:picLocks noChangeAspect="1"/>
          </p:cNvPicPr>
          <p:nvPr/>
        </p:nvPicPr>
        <p:blipFill>
          <a:blip r:embed="rId2"/>
          <a:stretch>
            <a:fillRect/>
          </a:stretch>
        </p:blipFill>
        <p:spPr>
          <a:xfrm>
            <a:off x="-309838" y="0"/>
            <a:ext cx="9144000" cy="5715000"/>
          </a:xfrm>
          <a:prstGeom prst="rect">
            <a:avLst/>
          </a:prstGeom>
        </p:spPr>
      </p:pic>
    </p:spTree>
    <p:extLst>
      <p:ext uri="{BB962C8B-B14F-4D97-AF65-F5344CB8AC3E}">
        <p14:creationId xmlns:p14="http://schemas.microsoft.com/office/powerpoint/2010/main" val="3973072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MTBLS1</a:t>
            </a:r>
            <a:endParaRPr lang="de-DE" dirty="0"/>
          </a:p>
        </p:txBody>
      </p:sp>
      <p:sp>
        <p:nvSpPr>
          <p:cNvPr id="3" name="Inhaltsplatzhalter 2"/>
          <p:cNvSpPr>
            <a:spLocks noGrp="1"/>
          </p:cNvSpPr>
          <p:nvPr>
            <p:ph idx="1"/>
          </p:nvPr>
        </p:nvSpPr>
        <p:spPr/>
        <p:txBody>
          <a:bodyPr/>
          <a:lstStyle/>
          <a:p>
            <a:endParaRPr lang="de-DE"/>
          </a:p>
        </p:txBody>
      </p:sp>
      <p:sp>
        <p:nvSpPr>
          <p:cNvPr id="4" name="Foliennummernplatzhalter 3"/>
          <p:cNvSpPr>
            <a:spLocks noGrp="1"/>
          </p:cNvSpPr>
          <p:nvPr>
            <p:ph type="sldNum" sz="quarter" idx="12"/>
          </p:nvPr>
        </p:nvSpPr>
        <p:spPr/>
        <p:txBody>
          <a:bodyPr/>
          <a:lstStyle/>
          <a:p>
            <a:fld id="{90FC4FFB-B965-8740-A682-FFDFBB4E4C58}" type="slidenum">
              <a:rPr lang="en-US" smtClean="0"/>
              <a:t>29</a:t>
            </a:fld>
            <a:endParaRPr lang="en-US"/>
          </a:p>
        </p:txBody>
      </p:sp>
      <p:pic>
        <p:nvPicPr>
          <p:cNvPr id="5" name="Grafik 4"/>
          <p:cNvPicPr>
            <a:picLocks noChangeAspect="1"/>
          </p:cNvPicPr>
          <p:nvPr/>
        </p:nvPicPr>
        <p:blipFill>
          <a:blip r:embed="rId2"/>
          <a:stretch>
            <a:fillRect/>
          </a:stretch>
        </p:blipFill>
        <p:spPr>
          <a:xfrm>
            <a:off x="-457201" y="526257"/>
            <a:ext cx="9912349" cy="6195218"/>
          </a:xfrm>
          <a:prstGeom prst="rect">
            <a:avLst/>
          </a:prstGeom>
        </p:spPr>
      </p:pic>
    </p:spTree>
    <p:extLst>
      <p:ext uri="{BB962C8B-B14F-4D97-AF65-F5344CB8AC3E}">
        <p14:creationId xmlns:p14="http://schemas.microsoft.com/office/powerpoint/2010/main" val="30949338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Design </a:t>
            </a:r>
            <a:r>
              <a:rPr lang="de-DE" dirty="0" err="1" smtClean="0"/>
              <a:t>guidance</a:t>
            </a:r>
            <a:endParaRPr lang="de-DE" dirty="0"/>
          </a:p>
        </p:txBody>
      </p:sp>
      <p:sp>
        <p:nvSpPr>
          <p:cNvPr id="3" name="Inhaltsplatzhalter 2"/>
          <p:cNvSpPr>
            <a:spLocks noGrp="1"/>
          </p:cNvSpPr>
          <p:nvPr>
            <p:ph idx="1"/>
          </p:nvPr>
        </p:nvSpPr>
        <p:spPr>
          <a:xfrm>
            <a:off x="615898" y="1902481"/>
            <a:ext cx="8229600" cy="4525963"/>
          </a:xfrm>
        </p:spPr>
        <p:txBody>
          <a:bodyPr>
            <a:normAutofit fontScale="92500" lnSpcReduction="10000"/>
          </a:bodyPr>
          <a:lstStyle/>
          <a:p>
            <a:pPr lvl="0"/>
            <a:r>
              <a:rPr lang="en-US" dirty="0" smtClean="0"/>
              <a:t>Allow vendor-agnostic data sharing</a:t>
            </a:r>
          </a:p>
          <a:p>
            <a:pPr lvl="0"/>
            <a:r>
              <a:rPr lang="en-US" dirty="0" smtClean="0"/>
              <a:t>Search </a:t>
            </a:r>
            <a:r>
              <a:rPr lang="en-US" dirty="0"/>
              <a:t>&amp; </a:t>
            </a:r>
            <a:r>
              <a:rPr lang="en-US" dirty="0" smtClean="0"/>
              <a:t>retrieval across platforms </a:t>
            </a:r>
          </a:p>
          <a:p>
            <a:pPr lvl="1"/>
            <a:r>
              <a:rPr lang="en-US" dirty="0" smtClean="0"/>
              <a:t>permit spectrum reconstruction &amp; comparison </a:t>
            </a:r>
          </a:p>
          <a:p>
            <a:r>
              <a:rPr lang="en-US" dirty="0" smtClean="0"/>
              <a:t>Facilitate evaluation </a:t>
            </a:r>
          </a:p>
          <a:p>
            <a:pPr lvl="1"/>
            <a:r>
              <a:rPr lang="en-US" dirty="0" smtClean="0"/>
              <a:t>data </a:t>
            </a:r>
            <a:r>
              <a:rPr lang="en-US" dirty="0"/>
              <a:t>quality </a:t>
            </a:r>
            <a:r>
              <a:rPr lang="en-US" dirty="0" smtClean="0"/>
              <a:t>assurance </a:t>
            </a:r>
            <a:r>
              <a:rPr lang="de-DE" dirty="0" smtClean="0"/>
              <a:t>&amp; </a:t>
            </a:r>
            <a:r>
              <a:rPr lang="de-DE" dirty="0" err="1" smtClean="0"/>
              <a:t>validators</a:t>
            </a:r>
            <a:endParaRPr lang="de-DE" dirty="0"/>
          </a:p>
          <a:p>
            <a:pPr lvl="0"/>
            <a:r>
              <a:rPr lang="en-US" dirty="0" smtClean="0"/>
              <a:t>Improve </a:t>
            </a:r>
            <a:r>
              <a:rPr lang="en-US" dirty="0"/>
              <a:t>data persistence </a:t>
            </a:r>
            <a:r>
              <a:rPr lang="en-US" dirty="0" smtClean="0"/>
              <a:t>&amp; archiving</a:t>
            </a:r>
          </a:p>
          <a:p>
            <a:r>
              <a:rPr lang="en-US" dirty="0"/>
              <a:t>E</a:t>
            </a:r>
            <a:r>
              <a:rPr lang="en-US" dirty="0" smtClean="0"/>
              <a:t>asy integration with </a:t>
            </a:r>
            <a:r>
              <a:rPr lang="en-US" dirty="0"/>
              <a:t>existing </a:t>
            </a:r>
            <a:r>
              <a:rPr lang="en-US" dirty="0" smtClean="0"/>
              <a:t>software</a:t>
            </a:r>
            <a:endParaRPr lang="de-DE" dirty="0"/>
          </a:p>
          <a:p>
            <a:pPr lvl="1"/>
            <a:r>
              <a:rPr lang="en-US" dirty="0" smtClean="0"/>
              <a:t>XML-based, as </a:t>
            </a:r>
            <a:r>
              <a:rPr lang="en-US" dirty="0" err="1" smtClean="0"/>
              <a:t>mzML</a:t>
            </a:r>
            <a:r>
              <a:rPr lang="en-US" dirty="0" smtClean="0"/>
              <a:t> for mass spec</a:t>
            </a:r>
          </a:p>
          <a:p>
            <a:pPr lvl="1"/>
            <a:r>
              <a:rPr lang="en-US" dirty="0" smtClean="0"/>
              <a:t>Controlled </a:t>
            </a:r>
            <a:r>
              <a:rPr lang="en-US" dirty="0"/>
              <a:t>vocabulary </a:t>
            </a:r>
            <a:r>
              <a:rPr lang="en-US" dirty="0" smtClean="0"/>
              <a:t>support</a:t>
            </a:r>
            <a:endParaRPr lang="de-DE" dirty="0"/>
          </a:p>
          <a:p>
            <a:endParaRPr lang="de-DE" dirty="0"/>
          </a:p>
        </p:txBody>
      </p:sp>
      <p:sp>
        <p:nvSpPr>
          <p:cNvPr id="4" name="Foliennummernplatzhalter 3"/>
          <p:cNvSpPr>
            <a:spLocks noGrp="1"/>
          </p:cNvSpPr>
          <p:nvPr>
            <p:ph type="sldNum" sz="quarter" idx="12"/>
          </p:nvPr>
        </p:nvSpPr>
        <p:spPr/>
        <p:txBody>
          <a:bodyPr/>
          <a:lstStyle/>
          <a:p>
            <a:fld id="{90FC4FFB-B965-8740-A682-FFDFBB4E4C58}" type="slidenum">
              <a:rPr lang="en-US" smtClean="0"/>
              <a:t>3</a:t>
            </a:fld>
            <a:endParaRPr lang="en-US"/>
          </a:p>
        </p:txBody>
      </p:sp>
    </p:spTree>
    <p:extLst>
      <p:ext uri="{BB962C8B-B14F-4D97-AF65-F5344CB8AC3E}">
        <p14:creationId xmlns:p14="http://schemas.microsoft.com/office/powerpoint/2010/main" val="1207175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stretch>
            <a:fillRect/>
          </a:stretch>
        </p:blipFill>
        <p:spPr>
          <a:xfrm>
            <a:off x="1242799" y="894129"/>
            <a:ext cx="6850511" cy="3579415"/>
          </a:xfrm>
          <a:prstGeom prst="rect">
            <a:avLst/>
          </a:prstGeom>
        </p:spPr>
      </p:pic>
      <p:pic>
        <p:nvPicPr>
          <p:cNvPr id="4" name="Inhaltsplatzhalt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242799" y="4279397"/>
            <a:ext cx="6850511" cy="2683622"/>
          </a:xfrm>
        </p:spPr>
      </p:pic>
      <p:sp>
        <p:nvSpPr>
          <p:cNvPr id="3" name="Titel 2"/>
          <p:cNvSpPr>
            <a:spLocks noGrp="1"/>
          </p:cNvSpPr>
          <p:nvPr>
            <p:ph type="title"/>
          </p:nvPr>
        </p:nvSpPr>
        <p:spPr/>
        <p:txBody>
          <a:bodyPr/>
          <a:lstStyle/>
          <a:p>
            <a:endParaRPr lang="de-DE"/>
          </a:p>
        </p:txBody>
      </p:sp>
      <p:pic>
        <p:nvPicPr>
          <p:cNvPr id="7" name="Grafik 6"/>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7324024" y="25332530"/>
            <a:ext cx="6801094" cy="2810438"/>
          </a:xfrm>
          <a:prstGeom prst="rect">
            <a:avLst/>
          </a:prstGeom>
        </p:spPr>
      </p:pic>
      <p:pic>
        <p:nvPicPr>
          <p:cNvPr id="8" name="Grafik 7"/>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827608" y="26367094"/>
            <a:ext cx="4297511" cy="1775874"/>
          </a:xfrm>
          <a:prstGeom prst="rect">
            <a:avLst/>
          </a:prstGeom>
        </p:spPr>
      </p:pic>
      <p:sp>
        <p:nvSpPr>
          <p:cNvPr id="2" name="Foliennummernplatzhalter 1"/>
          <p:cNvSpPr>
            <a:spLocks noGrp="1"/>
          </p:cNvSpPr>
          <p:nvPr>
            <p:ph type="sldNum" sz="quarter" idx="12"/>
          </p:nvPr>
        </p:nvSpPr>
        <p:spPr/>
        <p:txBody>
          <a:bodyPr/>
          <a:lstStyle/>
          <a:p>
            <a:fld id="{90FC4FFB-B965-8740-A682-FFDFBB4E4C58}" type="slidenum">
              <a:rPr lang="en-US" smtClean="0"/>
              <a:t>30</a:t>
            </a:fld>
            <a:endParaRPr lang="en-US"/>
          </a:p>
        </p:txBody>
      </p:sp>
    </p:spTree>
    <p:extLst>
      <p:ext uri="{BB962C8B-B14F-4D97-AF65-F5344CB8AC3E}">
        <p14:creationId xmlns:p14="http://schemas.microsoft.com/office/powerpoint/2010/main" val="146286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nmrML</a:t>
            </a:r>
            <a:r>
              <a:rPr lang="de-DE" dirty="0" smtClean="0"/>
              <a:t> </a:t>
            </a:r>
            <a:r>
              <a:rPr lang="de-DE" dirty="0" err="1" smtClean="0"/>
              <a:t>Overview</a:t>
            </a:r>
            <a:r>
              <a:rPr lang="de-DE" dirty="0" smtClean="0"/>
              <a:t/>
            </a:r>
            <a:br>
              <a:rPr lang="de-DE" dirty="0" smtClean="0"/>
            </a:br>
            <a:r>
              <a:rPr lang="de-DE" sz="2200" dirty="0" err="1" smtClean="0"/>
              <a:t>tool</a:t>
            </a:r>
            <a:r>
              <a:rPr lang="de-DE" sz="2200" dirty="0" smtClean="0"/>
              <a:t> </a:t>
            </a:r>
            <a:r>
              <a:rPr lang="de-DE" sz="2200" dirty="0" err="1" smtClean="0"/>
              <a:t>ecosystem</a:t>
            </a:r>
            <a:endParaRPr lang="de-DE" sz="2200"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487" y="1547301"/>
            <a:ext cx="8729218" cy="5174174"/>
          </a:xfrm>
        </p:spPr>
      </p:pic>
      <p:sp>
        <p:nvSpPr>
          <p:cNvPr id="7" name="Foliennummernplatzhalter 6"/>
          <p:cNvSpPr>
            <a:spLocks noGrp="1"/>
          </p:cNvSpPr>
          <p:nvPr>
            <p:ph type="sldNum" sz="quarter" idx="12"/>
          </p:nvPr>
        </p:nvSpPr>
        <p:spPr/>
        <p:txBody>
          <a:bodyPr/>
          <a:lstStyle/>
          <a:p>
            <a:fld id="{90FC4FFB-B965-8740-A682-FFDFBB4E4C58}" type="slidenum">
              <a:rPr lang="en-US" smtClean="0"/>
              <a:t>4</a:t>
            </a:fld>
            <a:endParaRPr lang="en-US"/>
          </a:p>
        </p:txBody>
      </p:sp>
      <p:pic>
        <p:nvPicPr>
          <p:cNvPr id="5" name="Picture 17" descr="http://nmrprocflow.org/themes/bootstrap/images/nmrpf_logo_fu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7919" y="5514335"/>
            <a:ext cx="687367" cy="28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6807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ounded Rectangle 29"/>
          <p:cNvSpPr/>
          <p:nvPr/>
        </p:nvSpPr>
        <p:spPr>
          <a:xfrm>
            <a:off x="4451487" y="4428129"/>
            <a:ext cx="978450" cy="978462"/>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1" name="Rounded Rectangle 29"/>
          <p:cNvSpPr/>
          <p:nvPr/>
        </p:nvSpPr>
        <p:spPr>
          <a:xfrm>
            <a:off x="1759793" y="3260136"/>
            <a:ext cx="783548" cy="1296732"/>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2" name="Rounded Rectangle 29"/>
          <p:cNvSpPr/>
          <p:nvPr/>
        </p:nvSpPr>
        <p:spPr>
          <a:xfrm>
            <a:off x="2867987" y="3164266"/>
            <a:ext cx="1215277" cy="1455365"/>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3" name="Rounded Rectangle 29"/>
          <p:cNvSpPr/>
          <p:nvPr/>
        </p:nvSpPr>
        <p:spPr>
          <a:xfrm>
            <a:off x="4430256" y="2433866"/>
            <a:ext cx="1021735" cy="1660124"/>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4" name="Rounded Rectangle 29"/>
          <p:cNvSpPr/>
          <p:nvPr/>
        </p:nvSpPr>
        <p:spPr>
          <a:xfrm>
            <a:off x="2674405" y="2385882"/>
            <a:ext cx="1404238" cy="482300"/>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6" name="Rounded Rectangle 29"/>
          <p:cNvSpPr/>
          <p:nvPr/>
        </p:nvSpPr>
        <p:spPr>
          <a:xfrm>
            <a:off x="2757983" y="4936791"/>
            <a:ext cx="1360613" cy="584811"/>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p>
        </p:txBody>
      </p:sp>
      <p:sp>
        <p:nvSpPr>
          <p:cNvPr id="17" name="Textfeld 16"/>
          <p:cNvSpPr txBox="1"/>
          <p:nvPr/>
        </p:nvSpPr>
        <p:spPr>
          <a:xfrm>
            <a:off x="1785682" y="3255110"/>
            <a:ext cx="811441" cy="415498"/>
          </a:xfrm>
          <a:prstGeom prst="rect">
            <a:avLst/>
          </a:prstGeom>
          <a:noFill/>
        </p:spPr>
        <p:txBody>
          <a:bodyPr wrap="none" rtlCol="0">
            <a:spAutoFit/>
          </a:bodyPr>
          <a:lstStyle/>
          <a:p>
            <a:r>
              <a:rPr lang="de-DE" sz="1050" b="1" dirty="0"/>
              <a:t>Format </a:t>
            </a:r>
          </a:p>
          <a:p>
            <a:r>
              <a:rPr lang="de-DE" sz="1050" b="1" dirty="0" err="1"/>
              <a:t>Conversion</a:t>
            </a:r>
            <a:endParaRPr lang="de-DE" sz="1050" b="1" dirty="0"/>
          </a:p>
        </p:txBody>
      </p:sp>
      <p:sp>
        <p:nvSpPr>
          <p:cNvPr id="19" name="Textfeld 18"/>
          <p:cNvSpPr txBox="1"/>
          <p:nvPr/>
        </p:nvSpPr>
        <p:spPr>
          <a:xfrm>
            <a:off x="2953311" y="3142165"/>
            <a:ext cx="1116011" cy="415498"/>
          </a:xfrm>
          <a:prstGeom prst="rect">
            <a:avLst/>
          </a:prstGeom>
          <a:noFill/>
        </p:spPr>
        <p:txBody>
          <a:bodyPr wrap="none" rtlCol="0">
            <a:spAutoFit/>
          </a:bodyPr>
          <a:lstStyle/>
          <a:p>
            <a:r>
              <a:rPr lang="de-DE" sz="1050" b="1" dirty="0"/>
              <a:t>Data </a:t>
            </a:r>
            <a:r>
              <a:rPr lang="de-DE" sz="1050" b="1" dirty="0"/>
              <a:t>Processing </a:t>
            </a:r>
          </a:p>
          <a:p>
            <a:r>
              <a:rPr lang="de-DE" sz="1050" b="1" dirty="0"/>
              <a:t>&amp; </a:t>
            </a:r>
            <a:r>
              <a:rPr lang="de-DE" sz="1050" b="1" dirty="0" err="1"/>
              <a:t>Quantification</a:t>
            </a:r>
            <a:endParaRPr lang="de-DE" sz="1050" b="1" dirty="0"/>
          </a:p>
        </p:txBody>
      </p:sp>
      <p:sp>
        <p:nvSpPr>
          <p:cNvPr id="20" name="Textfeld 19"/>
          <p:cNvSpPr txBox="1"/>
          <p:nvPr/>
        </p:nvSpPr>
        <p:spPr>
          <a:xfrm>
            <a:off x="2757983" y="4908642"/>
            <a:ext cx="1404552" cy="253916"/>
          </a:xfrm>
          <a:prstGeom prst="rect">
            <a:avLst/>
          </a:prstGeom>
          <a:noFill/>
        </p:spPr>
        <p:txBody>
          <a:bodyPr wrap="none" rtlCol="0">
            <a:spAutoFit/>
          </a:bodyPr>
          <a:lstStyle/>
          <a:p>
            <a:r>
              <a:rPr lang="nl-NL" sz="1050" b="1" dirty="0"/>
              <a:t>Metadata Enrichment</a:t>
            </a:r>
          </a:p>
        </p:txBody>
      </p:sp>
      <p:sp>
        <p:nvSpPr>
          <p:cNvPr id="22" name="Textfeld 21"/>
          <p:cNvSpPr txBox="1"/>
          <p:nvPr/>
        </p:nvSpPr>
        <p:spPr>
          <a:xfrm>
            <a:off x="2674406" y="2348337"/>
            <a:ext cx="1468672" cy="253916"/>
          </a:xfrm>
          <a:prstGeom prst="rect">
            <a:avLst/>
          </a:prstGeom>
          <a:noFill/>
        </p:spPr>
        <p:txBody>
          <a:bodyPr wrap="none" rtlCol="0">
            <a:spAutoFit/>
          </a:bodyPr>
          <a:lstStyle/>
          <a:p>
            <a:r>
              <a:rPr lang="de-DE" sz="1050" b="1" dirty="0" err="1"/>
              <a:t>Spectrum</a:t>
            </a:r>
            <a:r>
              <a:rPr lang="de-DE" sz="1050" b="1" dirty="0"/>
              <a:t> </a:t>
            </a:r>
            <a:r>
              <a:rPr lang="de-DE" sz="1050" b="1" dirty="0" err="1"/>
              <a:t>Visualisation</a:t>
            </a:r>
            <a:endParaRPr lang="de-DE" sz="1050" b="1" dirty="0"/>
          </a:p>
        </p:txBody>
      </p:sp>
      <p:sp>
        <p:nvSpPr>
          <p:cNvPr id="23" name="Textfeld 22"/>
          <p:cNvSpPr txBox="1"/>
          <p:nvPr/>
        </p:nvSpPr>
        <p:spPr>
          <a:xfrm>
            <a:off x="4444796" y="2480573"/>
            <a:ext cx="1117614" cy="415498"/>
          </a:xfrm>
          <a:prstGeom prst="rect">
            <a:avLst/>
          </a:prstGeom>
          <a:noFill/>
        </p:spPr>
        <p:txBody>
          <a:bodyPr wrap="none" rtlCol="0">
            <a:spAutoFit/>
          </a:bodyPr>
          <a:lstStyle/>
          <a:p>
            <a:r>
              <a:rPr lang="de-DE" sz="1050" b="1" dirty="0"/>
              <a:t>Data Deposition </a:t>
            </a:r>
          </a:p>
          <a:p>
            <a:r>
              <a:rPr lang="de-DE" sz="1050" b="1" dirty="0"/>
              <a:t>&amp; Storage</a:t>
            </a:r>
            <a:endParaRPr lang="de-DE" sz="1050" b="1" dirty="0"/>
          </a:p>
        </p:txBody>
      </p:sp>
      <p:sp>
        <p:nvSpPr>
          <p:cNvPr id="31" name="Textfeld 30"/>
          <p:cNvSpPr txBox="1"/>
          <p:nvPr/>
        </p:nvSpPr>
        <p:spPr>
          <a:xfrm>
            <a:off x="2824755" y="5106263"/>
            <a:ext cx="952344" cy="219291"/>
          </a:xfrm>
          <a:prstGeom prst="rect">
            <a:avLst/>
          </a:prstGeom>
          <a:noFill/>
        </p:spPr>
        <p:txBody>
          <a:bodyPr wrap="square" rtlCol="0">
            <a:spAutoFit/>
          </a:bodyPr>
          <a:lstStyle/>
          <a:p>
            <a:r>
              <a:rPr lang="de-DE" sz="825" b="1" dirty="0"/>
              <a:t>nmrML </a:t>
            </a:r>
            <a:r>
              <a:rPr lang="de-DE" sz="825" b="1" dirty="0" err="1"/>
              <a:t>to</a:t>
            </a:r>
            <a:endParaRPr lang="de-DE" sz="825" b="1" dirty="0"/>
          </a:p>
        </p:txBody>
      </p:sp>
      <p:sp>
        <p:nvSpPr>
          <p:cNvPr id="34" name="Textfeld 33"/>
          <p:cNvSpPr txBox="1"/>
          <p:nvPr/>
        </p:nvSpPr>
        <p:spPr>
          <a:xfrm>
            <a:off x="2915718" y="2534946"/>
            <a:ext cx="963725" cy="346249"/>
          </a:xfrm>
          <a:prstGeom prst="rect">
            <a:avLst/>
          </a:prstGeom>
          <a:noFill/>
        </p:spPr>
        <p:txBody>
          <a:bodyPr wrap="none" rtlCol="0">
            <a:spAutoFit/>
          </a:bodyPr>
          <a:lstStyle/>
          <a:p>
            <a:r>
              <a:rPr lang="de-DE" sz="825" b="1" dirty="0" err="1"/>
              <a:t>JSpectViewer</a:t>
            </a:r>
            <a:endParaRPr lang="de-DE" sz="825" b="1" dirty="0"/>
          </a:p>
          <a:p>
            <a:r>
              <a:rPr lang="de-DE" sz="825" b="1" dirty="0" err="1"/>
              <a:t>PMB_NMRviewer</a:t>
            </a:r>
            <a:endParaRPr lang="de-DE" sz="825" b="1" dirty="0"/>
          </a:p>
        </p:txBody>
      </p:sp>
      <p:sp>
        <p:nvSpPr>
          <p:cNvPr id="49" name="Textfeld 48"/>
          <p:cNvSpPr txBox="1"/>
          <p:nvPr/>
        </p:nvSpPr>
        <p:spPr>
          <a:xfrm>
            <a:off x="4603501" y="4437585"/>
            <a:ext cx="665761" cy="415498"/>
          </a:xfrm>
          <a:prstGeom prst="rect">
            <a:avLst/>
          </a:prstGeom>
          <a:noFill/>
        </p:spPr>
        <p:txBody>
          <a:bodyPr wrap="square" rtlCol="0">
            <a:spAutoFit/>
          </a:bodyPr>
          <a:lstStyle/>
          <a:p>
            <a:r>
              <a:rPr lang="de-DE" sz="1050" b="1" dirty="0" err="1"/>
              <a:t>Statistics</a:t>
            </a:r>
            <a:endParaRPr lang="de-DE" sz="1050" b="1" dirty="0"/>
          </a:p>
        </p:txBody>
      </p:sp>
      <p:sp>
        <p:nvSpPr>
          <p:cNvPr id="51" name="Textfeld 50"/>
          <p:cNvSpPr txBox="1"/>
          <p:nvPr/>
        </p:nvSpPr>
        <p:spPr>
          <a:xfrm>
            <a:off x="4613031" y="5104983"/>
            <a:ext cx="695167" cy="219291"/>
          </a:xfrm>
          <a:prstGeom prst="rect">
            <a:avLst/>
          </a:prstGeom>
          <a:noFill/>
        </p:spPr>
        <p:txBody>
          <a:bodyPr wrap="square" rtlCol="0">
            <a:spAutoFit/>
          </a:bodyPr>
          <a:lstStyle/>
          <a:p>
            <a:r>
              <a:rPr lang="de-DE" sz="825" b="1" dirty="0" err="1"/>
              <a:t>nm</a:t>
            </a:r>
            <a:r>
              <a:rPr lang="de-DE" sz="825" b="1" dirty="0"/>
              <a:t>          IO</a:t>
            </a:r>
            <a:endParaRPr lang="de-DE" sz="825" b="1" dirty="0"/>
          </a:p>
        </p:txBody>
      </p:sp>
      <p:pic>
        <p:nvPicPr>
          <p:cNvPr id="30" name="Grafik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083" y="3680408"/>
            <a:ext cx="495341" cy="223562"/>
          </a:xfrm>
          <a:prstGeom prst="rect">
            <a:avLst/>
          </a:prstGeom>
        </p:spPr>
      </p:pic>
      <p:pic>
        <p:nvPicPr>
          <p:cNvPr id="35" name="Picture 2" descr="MetaboLigh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819" y="3358977"/>
            <a:ext cx="360284" cy="21138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8"/>
          <p:cNvSpPr txBox="1"/>
          <p:nvPr/>
        </p:nvSpPr>
        <p:spPr>
          <a:xfrm>
            <a:off x="4645432" y="3451318"/>
            <a:ext cx="815195" cy="219291"/>
          </a:xfrm>
          <a:prstGeom prst="rect">
            <a:avLst/>
          </a:prstGeom>
          <a:noFill/>
        </p:spPr>
        <p:txBody>
          <a:bodyPr wrap="square" rtlCol="0">
            <a:spAutoFit/>
          </a:bodyPr>
          <a:lstStyle/>
          <a:p>
            <a:r>
              <a:rPr lang="en-GB" sz="825" b="1" dirty="0" err="1"/>
              <a:t>MetaboLights</a:t>
            </a:r>
            <a:endParaRPr lang="en-GB" sz="825" b="1" dirty="0"/>
          </a:p>
        </p:txBody>
      </p:sp>
      <p:pic>
        <p:nvPicPr>
          <p:cNvPr id="38" name="Picture 6" descr="MeRy-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774" y="3127418"/>
            <a:ext cx="483063" cy="209327"/>
          </a:xfrm>
          <a:prstGeom prst="rect">
            <a:avLst/>
          </a:prstGeom>
          <a:noFill/>
          <a:extLst>
            <a:ext uri="{909E8E84-426E-40DD-AFC4-6F175D3DCCD1}">
              <a14:hiddenFill xmlns:a14="http://schemas.microsoft.com/office/drawing/2010/main">
                <a:solidFill>
                  <a:srgbClr val="FFFFFF"/>
                </a:solidFill>
              </a14:hiddenFill>
            </a:ext>
          </a:extLst>
        </p:spPr>
      </p:pic>
      <p:pic>
        <p:nvPicPr>
          <p:cNvPr id="40" name="Grafik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7884" y="10945350"/>
            <a:ext cx="37147" cy="34289"/>
          </a:xfrm>
          <a:prstGeom prst="rect">
            <a:avLst/>
          </a:prstGeom>
        </p:spPr>
      </p:pic>
      <p:pic>
        <p:nvPicPr>
          <p:cNvPr id="1026" name="Picture 2" descr="http://www.hmdb.ca/assets/hmdb_logo-f7bd764aa882bbbb2cfb8930f5f784e60576755c3de62a23a6d99c845cbff7e3.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2796" y="2839479"/>
            <a:ext cx="360809" cy="243546"/>
          </a:xfrm>
          <a:prstGeom prst="rect">
            <a:avLst/>
          </a:prstGeom>
          <a:noFill/>
          <a:extLst>
            <a:ext uri="{909E8E84-426E-40DD-AFC4-6F175D3DCCD1}">
              <a14:hiddenFill xmlns:a14="http://schemas.microsoft.com/office/drawing/2010/main">
                <a:solidFill>
                  <a:srgbClr val="FFFFFF"/>
                </a:solidFill>
              </a14:hiddenFill>
            </a:ext>
          </a:extLst>
        </p:spPr>
      </p:pic>
      <p:pic>
        <p:nvPicPr>
          <p:cNvPr id="41" name="Grafik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1288" y="4215086"/>
            <a:ext cx="218048" cy="127355"/>
          </a:xfrm>
          <a:prstGeom prst="rect">
            <a:avLst/>
          </a:prstGeom>
        </p:spPr>
      </p:pic>
      <p:pic>
        <p:nvPicPr>
          <p:cNvPr id="43" name="Grafik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29507" y="4398461"/>
            <a:ext cx="347124" cy="131603"/>
          </a:xfrm>
          <a:prstGeom prst="rect">
            <a:avLst/>
          </a:prstGeom>
        </p:spPr>
      </p:pic>
      <p:sp>
        <p:nvSpPr>
          <p:cNvPr id="46" name="Textfeld 45"/>
          <p:cNvSpPr txBox="1"/>
          <p:nvPr/>
        </p:nvSpPr>
        <p:spPr>
          <a:xfrm>
            <a:off x="3318948" y="4178959"/>
            <a:ext cx="561372" cy="230832"/>
          </a:xfrm>
          <a:prstGeom prst="rect">
            <a:avLst/>
          </a:prstGeom>
          <a:noFill/>
        </p:spPr>
        <p:txBody>
          <a:bodyPr wrap="none" rtlCol="0">
            <a:spAutoFit/>
          </a:bodyPr>
          <a:lstStyle/>
          <a:p>
            <a:r>
              <a:rPr lang="de-DE" sz="900" b="1" dirty="0"/>
              <a:t>Batman</a:t>
            </a:r>
            <a:endParaRPr lang="en-US" sz="900" b="1" dirty="0"/>
          </a:p>
        </p:txBody>
      </p:sp>
      <p:pic>
        <p:nvPicPr>
          <p:cNvPr id="48" name="Grafik 4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8664" y="5093287"/>
            <a:ext cx="202851" cy="154167"/>
          </a:xfrm>
          <a:prstGeom prst="rect">
            <a:avLst/>
          </a:prstGeom>
        </p:spPr>
      </p:pic>
      <p:pic>
        <p:nvPicPr>
          <p:cNvPr id="6" name="Grafik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29508" y="4002107"/>
            <a:ext cx="527494" cy="159287"/>
          </a:xfrm>
          <a:prstGeom prst="rect">
            <a:avLst/>
          </a:prstGeom>
        </p:spPr>
      </p:pic>
      <p:pic>
        <p:nvPicPr>
          <p:cNvPr id="1039" name="Picture 15" descr="http://i0.wp.com/isa-tools.org/wp-content/uploads/2016/10/isatools_logo-1.png?fit=688%2C16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60485" y="5130775"/>
            <a:ext cx="617447" cy="147182"/>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nmrprocflow.org/themes/bootstrap/images/nmrpf_logo_ful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12906" y="3554548"/>
            <a:ext cx="687367" cy="162892"/>
          </a:xfrm>
          <a:prstGeom prst="rect">
            <a:avLst/>
          </a:prstGeom>
          <a:noFill/>
          <a:extLst>
            <a:ext uri="{909E8E84-426E-40DD-AFC4-6F175D3DCCD1}">
              <a14:hiddenFill xmlns:a14="http://schemas.microsoft.com/office/drawing/2010/main">
                <a:solidFill>
                  <a:srgbClr val="FFFFFF"/>
                </a:solidFill>
              </a14:hiddenFill>
            </a:ext>
          </a:extLst>
        </p:spPr>
      </p:pic>
      <p:sp>
        <p:nvSpPr>
          <p:cNvPr id="21" name="Pfeil nach rechts 20"/>
          <p:cNvSpPr/>
          <p:nvPr/>
        </p:nvSpPr>
        <p:spPr>
          <a:xfrm>
            <a:off x="2661107" y="3778014"/>
            <a:ext cx="131873" cy="212494"/>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68" name="Pfeil nach rechts 67"/>
          <p:cNvSpPr/>
          <p:nvPr/>
        </p:nvSpPr>
        <p:spPr>
          <a:xfrm>
            <a:off x="6053467" y="4096670"/>
            <a:ext cx="131873" cy="212494"/>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69" name="Pfeil nach rechts 68"/>
          <p:cNvSpPr/>
          <p:nvPr/>
        </p:nvSpPr>
        <p:spPr>
          <a:xfrm flipH="1">
            <a:off x="5543760" y="3541278"/>
            <a:ext cx="116489" cy="2069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0" name="Pfeil nach rechts 69"/>
          <p:cNvSpPr/>
          <p:nvPr/>
        </p:nvSpPr>
        <p:spPr>
          <a:xfrm>
            <a:off x="4209941" y="3551830"/>
            <a:ext cx="131873" cy="212494"/>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6" name="Pfeil nach unten 55"/>
          <p:cNvSpPr/>
          <p:nvPr/>
        </p:nvSpPr>
        <p:spPr>
          <a:xfrm>
            <a:off x="3464456" y="4714014"/>
            <a:ext cx="179102" cy="159497"/>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5" name="Pfeil nach unten 74"/>
          <p:cNvSpPr/>
          <p:nvPr/>
        </p:nvSpPr>
        <p:spPr>
          <a:xfrm flipV="1">
            <a:off x="3446807" y="2933020"/>
            <a:ext cx="179552" cy="172853"/>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78" name="Rounded Rectangle 29"/>
          <p:cNvSpPr/>
          <p:nvPr/>
        </p:nvSpPr>
        <p:spPr>
          <a:xfrm>
            <a:off x="5762830" y="3029267"/>
            <a:ext cx="1488779" cy="1639151"/>
          </a:xfrm>
          <a:prstGeom prst="roundRect">
            <a:avLst/>
          </a:prstGeom>
          <a:solidFill>
            <a:schemeClr val="bg2"/>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1050" dirty="0">
              <a:solidFill>
                <a:prstClr val="black"/>
              </a:solidFill>
            </a:endParaRPr>
          </a:p>
        </p:txBody>
      </p:sp>
      <p:sp>
        <p:nvSpPr>
          <p:cNvPr id="79" name="Textfeld 78"/>
          <p:cNvSpPr txBox="1"/>
          <p:nvPr/>
        </p:nvSpPr>
        <p:spPr>
          <a:xfrm>
            <a:off x="5876750" y="3050472"/>
            <a:ext cx="1196161" cy="253916"/>
          </a:xfrm>
          <a:prstGeom prst="rect">
            <a:avLst/>
          </a:prstGeom>
          <a:noFill/>
        </p:spPr>
        <p:txBody>
          <a:bodyPr wrap="none" rtlCol="0">
            <a:spAutoFit/>
          </a:bodyPr>
          <a:lstStyle/>
          <a:p>
            <a:r>
              <a:rPr lang="de-DE" sz="1050" b="1" dirty="0">
                <a:solidFill>
                  <a:prstClr val="black"/>
                </a:solidFill>
              </a:rPr>
              <a:t>Quality Assurance</a:t>
            </a:r>
            <a:endParaRPr lang="de-DE" sz="1050" b="1" dirty="0">
              <a:solidFill>
                <a:prstClr val="black"/>
              </a:solidFill>
            </a:endParaRPr>
          </a:p>
        </p:txBody>
      </p:sp>
      <p:sp>
        <p:nvSpPr>
          <p:cNvPr id="80" name="Textfeld 79"/>
          <p:cNvSpPr txBox="1"/>
          <p:nvPr/>
        </p:nvSpPr>
        <p:spPr>
          <a:xfrm>
            <a:off x="5825804" y="3280681"/>
            <a:ext cx="1425805" cy="1107996"/>
          </a:xfrm>
          <a:prstGeom prst="rect">
            <a:avLst/>
          </a:prstGeom>
          <a:noFill/>
        </p:spPr>
        <p:txBody>
          <a:bodyPr wrap="square" rtlCol="0">
            <a:spAutoFit/>
          </a:bodyPr>
          <a:lstStyle/>
          <a:p>
            <a:r>
              <a:rPr lang="de-DE" sz="825" b="1" dirty="0">
                <a:solidFill>
                  <a:prstClr val="black"/>
                </a:solidFill>
              </a:rPr>
              <a:t>nmrML </a:t>
            </a:r>
            <a:r>
              <a:rPr lang="de-DE" sz="825" b="1" dirty="0" err="1">
                <a:solidFill>
                  <a:prstClr val="black"/>
                </a:solidFill>
              </a:rPr>
              <a:t>Semantic</a:t>
            </a:r>
            <a:r>
              <a:rPr lang="de-DE" sz="825" b="1" dirty="0">
                <a:solidFill>
                  <a:prstClr val="black"/>
                </a:solidFill>
              </a:rPr>
              <a:t> </a:t>
            </a:r>
            <a:r>
              <a:rPr lang="de-DE" sz="825" b="1" dirty="0" err="1">
                <a:solidFill>
                  <a:prstClr val="black"/>
                </a:solidFill>
              </a:rPr>
              <a:t>Validator</a:t>
            </a:r>
            <a:endParaRPr lang="de-DE" sz="825" b="1" dirty="0">
              <a:solidFill>
                <a:prstClr val="black"/>
              </a:solidFill>
            </a:endParaRPr>
          </a:p>
          <a:p>
            <a:endParaRPr lang="de-DE" sz="825" dirty="0">
              <a:solidFill>
                <a:prstClr val="black"/>
              </a:solidFill>
            </a:endParaRPr>
          </a:p>
          <a:p>
            <a:r>
              <a:rPr lang="de-DE" sz="825" b="1" dirty="0">
                <a:solidFill>
                  <a:prstClr val="black"/>
                </a:solidFill>
              </a:rPr>
              <a:t>ISA </a:t>
            </a:r>
            <a:r>
              <a:rPr lang="de-DE" sz="825" b="1" dirty="0" err="1">
                <a:solidFill>
                  <a:prstClr val="black"/>
                </a:solidFill>
              </a:rPr>
              <a:t>Validator</a:t>
            </a:r>
            <a:endParaRPr lang="de-DE" sz="825" b="1" dirty="0">
              <a:solidFill>
                <a:prstClr val="black"/>
              </a:solidFill>
            </a:endParaRPr>
          </a:p>
          <a:p>
            <a:r>
              <a:rPr lang="nl-NL" sz="825" dirty="0">
                <a:solidFill>
                  <a:prstClr val="black"/>
                </a:solidFill>
              </a:rPr>
              <a:t>Minimal Information checks</a:t>
            </a:r>
          </a:p>
          <a:p>
            <a:endParaRPr lang="nl-NL" sz="825" dirty="0">
              <a:solidFill>
                <a:prstClr val="black"/>
              </a:solidFill>
            </a:endParaRPr>
          </a:p>
          <a:p>
            <a:endParaRPr lang="nl-NL" sz="825" dirty="0">
              <a:solidFill>
                <a:prstClr val="black"/>
              </a:solidFill>
            </a:endParaRPr>
          </a:p>
          <a:p>
            <a:r>
              <a:rPr lang="nl-NL" sz="825" b="1" dirty="0">
                <a:solidFill>
                  <a:prstClr val="black"/>
                </a:solidFill>
              </a:rPr>
              <a:t>Workflow Reproducability</a:t>
            </a:r>
            <a:endParaRPr lang="nl-NL" sz="825" b="1" dirty="0">
              <a:solidFill>
                <a:prstClr val="black"/>
              </a:solidFill>
            </a:endParaRPr>
          </a:p>
          <a:p>
            <a:endParaRPr lang="de-DE" sz="825" dirty="0">
              <a:solidFill>
                <a:prstClr val="black"/>
              </a:solidFill>
            </a:endParaRPr>
          </a:p>
        </p:txBody>
      </p:sp>
      <p:graphicFrame>
        <p:nvGraphicFramePr>
          <p:cNvPr id="83" name="Objekt 82"/>
          <p:cNvGraphicFramePr>
            <a:graphicFrameLocks noChangeAspect="1"/>
          </p:cNvGraphicFramePr>
          <p:nvPr>
            <p:extLst>
              <p:ext uri="{D42A27DB-BD31-4B8C-83A1-F6EECF244321}">
                <p14:modId xmlns:p14="http://schemas.microsoft.com/office/powerpoint/2010/main" val="2114146840"/>
              </p:ext>
            </p:extLst>
          </p:nvPr>
        </p:nvGraphicFramePr>
        <p:xfrm>
          <a:off x="6698779" y="4316644"/>
          <a:ext cx="214022" cy="191957"/>
        </p:xfrm>
        <a:graphic>
          <a:graphicData uri="http://schemas.openxmlformats.org/presentationml/2006/ole">
            <mc:AlternateContent xmlns:mc="http://schemas.openxmlformats.org/markup-compatibility/2006">
              <mc:Choice xmlns:v="urn:schemas-microsoft-com:vml" Requires="v">
                <p:oleObj spid="_x0000_s1029" name="Image" r:id="rId14" imgW="1231560" imgH="1104480" progId="Photoshop.Image.13">
                  <p:embed/>
                </p:oleObj>
              </mc:Choice>
              <mc:Fallback>
                <p:oleObj name="Image" r:id="rId14" imgW="1231560" imgH="1104480" progId="Photoshop.Image.13">
                  <p:embed/>
                  <p:pic>
                    <p:nvPicPr>
                      <p:cNvPr id="0" name=""/>
                      <p:cNvPicPr/>
                      <p:nvPr/>
                    </p:nvPicPr>
                    <p:blipFill>
                      <a:blip r:embed="rId15"/>
                      <a:stretch>
                        <a:fillRect/>
                      </a:stretch>
                    </p:blipFill>
                    <p:spPr>
                      <a:xfrm>
                        <a:off x="6698779" y="4316644"/>
                        <a:ext cx="214022" cy="191957"/>
                      </a:xfrm>
                      <a:prstGeom prst="rect">
                        <a:avLst/>
                      </a:prstGeom>
                    </p:spPr>
                  </p:pic>
                </p:oleObj>
              </mc:Fallback>
            </mc:AlternateContent>
          </a:graphicData>
        </a:graphic>
      </p:graphicFrame>
      <p:pic>
        <p:nvPicPr>
          <p:cNvPr id="84" name="Picture 8" descr="https://vlsci.github.io/lscc_docs/tutorials/galaxy-workflows/media/GalaxyLogoHighRes.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907388" y="4318682"/>
            <a:ext cx="670739" cy="178165"/>
          </a:xfrm>
          <a:prstGeom prst="rect">
            <a:avLst/>
          </a:prstGeom>
          <a:noFill/>
          <a:extLst>
            <a:ext uri="{909E8E84-426E-40DD-AFC4-6F175D3DCCD1}">
              <a14:hiddenFill xmlns:a14="http://schemas.microsoft.com/office/drawing/2010/main">
                <a:solidFill>
                  <a:srgbClr val="FFFFFF"/>
                </a:solidFill>
              </a14:hiddenFill>
            </a:ext>
          </a:extLst>
        </p:spPr>
      </p:pic>
      <p:sp>
        <p:nvSpPr>
          <p:cNvPr id="65" name="Rechteck 64"/>
          <p:cNvSpPr/>
          <p:nvPr/>
        </p:nvSpPr>
        <p:spPr>
          <a:xfrm>
            <a:off x="2824756" y="5284367"/>
            <a:ext cx="889987" cy="230832"/>
          </a:xfrm>
          <a:prstGeom prst="rect">
            <a:avLst/>
          </a:prstGeom>
        </p:spPr>
        <p:txBody>
          <a:bodyPr wrap="none">
            <a:spAutoFit/>
          </a:bodyPr>
          <a:lstStyle/>
          <a:p>
            <a:r>
              <a:rPr lang="de-DE" sz="900" b="1" dirty="0">
                <a:solidFill>
                  <a:prstClr val="black"/>
                </a:solidFill>
              </a:rPr>
              <a:t>NmrML-</a:t>
            </a:r>
            <a:r>
              <a:rPr lang="de-DE" sz="900" b="1" dirty="0" err="1">
                <a:solidFill>
                  <a:prstClr val="black"/>
                </a:solidFill>
              </a:rPr>
              <a:t>Assign</a:t>
            </a:r>
            <a:endParaRPr lang="de-DE" sz="900" b="1" dirty="0">
              <a:solidFill>
                <a:prstClr val="black"/>
              </a:solidFill>
            </a:endParaRPr>
          </a:p>
        </p:txBody>
      </p:sp>
      <p:sp>
        <p:nvSpPr>
          <p:cNvPr id="52" name="Pfeil nach rechts 51"/>
          <p:cNvSpPr/>
          <p:nvPr/>
        </p:nvSpPr>
        <p:spPr>
          <a:xfrm>
            <a:off x="4211801" y="4413871"/>
            <a:ext cx="131873" cy="212494"/>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3" name="Pfeil nach unten 52"/>
          <p:cNvSpPr/>
          <p:nvPr/>
        </p:nvSpPr>
        <p:spPr>
          <a:xfrm flipV="1">
            <a:off x="4861963" y="4179071"/>
            <a:ext cx="179552" cy="172853"/>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sp>
        <p:nvSpPr>
          <p:cNvPr id="54" name="Pfeil nach rechts 53"/>
          <p:cNvSpPr/>
          <p:nvPr/>
        </p:nvSpPr>
        <p:spPr>
          <a:xfrm>
            <a:off x="4207418" y="4991872"/>
            <a:ext cx="131873" cy="212494"/>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50"/>
          </a:p>
        </p:txBody>
      </p:sp>
      <p:pic>
        <p:nvPicPr>
          <p:cNvPr id="1102" name="Picture 78" descr="metabolab"/>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105261" y="3748130"/>
            <a:ext cx="431322" cy="204878"/>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99" descr="http://bmrbdep.pdbj.org/images/top/bmrb_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23774" y="3680277"/>
            <a:ext cx="364229" cy="364229"/>
          </a:xfrm>
          <a:prstGeom prst="rect">
            <a:avLst/>
          </a:prstGeom>
          <a:noFill/>
          <a:extLst>
            <a:ext uri="{909E8E84-426E-40DD-AFC4-6F175D3DCCD1}">
              <a14:hiddenFill xmlns:a14="http://schemas.microsoft.com/office/drawing/2010/main">
                <a:solidFill>
                  <a:srgbClr val="FFFFFF"/>
                </a:solidFill>
              </a14:hiddenFill>
            </a:ext>
          </a:extLst>
        </p:spPr>
      </p:pic>
      <p:pic>
        <p:nvPicPr>
          <p:cNvPr id="55" name="Grafik 5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948096" y="4335137"/>
            <a:ext cx="409338" cy="92992"/>
          </a:xfrm>
          <a:prstGeom prst="rect">
            <a:avLst/>
          </a:prstGeom>
        </p:spPr>
      </p:pic>
      <p:pic>
        <p:nvPicPr>
          <p:cNvPr id="2" name="Grafik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936304" y="3990508"/>
            <a:ext cx="428900" cy="247484"/>
          </a:xfrm>
          <a:prstGeom prst="rect">
            <a:avLst/>
          </a:prstGeom>
        </p:spPr>
      </p:pic>
      <p:pic>
        <p:nvPicPr>
          <p:cNvPr id="4" name="Grafik 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917188" y="3853765"/>
            <a:ext cx="703160" cy="158626"/>
          </a:xfrm>
          <a:prstGeom prst="rect">
            <a:avLst/>
          </a:prstGeom>
        </p:spPr>
      </p:pic>
      <p:pic>
        <p:nvPicPr>
          <p:cNvPr id="59" name="Grafik 58"/>
          <p:cNvPicPr>
            <a:picLocks noChangeAspect="1"/>
          </p:cNvPicPr>
          <p:nvPr/>
        </p:nvPicPr>
        <p:blipFill>
          <a:blip r:embed="rId22"/>
          <a:stretch>
            <a:fillRect/>
          </a:stretch>
        </p:blipFill>
        <p:spPr>
          <a:xfrm>
            <a:off x="4644223" y="4692962"/>
            <a:ext cx="617988" cy="157841"/>
          </a:xfrm>
          <a:prstGeom prst="rect">
            <a:avLst/>
          </a:prstGeom>
        </p:spPr>
      </p:pic>
      <p:sp>
        <p:nvSpPr>
          <p:cNvPr id="60" name="Textfeld 59"/>
          <p:cNvSpPr txBox="1"/>
          <p:nvPr/>
        </p:nvSpPr>
        <p:spPr>
          <a:xfrm>
            <a:off x="4743287" y="4834210"/>
            <a:ext cx="553110" cy="219291"/>
          </a:xfrm>
          <a:prstGeom prst="rect">
            <a:avLst/>
          </a:prstGeom>
          <a:noFill/>
        </p:spPr>
        <p:txBody>
          <a:bodyPr wrap="square" rtlCol="0">
            <a:spAutoFit/>
          </a:bodyPr>
          <a:lstStyle/>
          <a:p>
            <a:r>
              <a:rPr lang="de-DE" sz="825" dirty="0">
                <a:solidFill>
                  <a:prstClr val="black"/>
                </a:solidFill>
              </a:rPr>
              <a:t>MATLAB</a:t>
            </a:r>
            <a:endParaRPr lang="nl-NL" sz="825" dirty="0">
              <a:solidFill>
                <a:prstClr val="black"/>
              </a:solidFill>
            </a:endParaRPr>
          </a:p>
        </p:txBody>
      </p:sp>
      <p:sp>
        <p:nvSpPr>
          <p:cNvPr id="57" name="Titel 1"/>
          <p:cNvSpPr>
            <a:spLocks noGrp="1"/>
          </p:cNvSpPr>
          <p:nvPr>
            <p:ph type="title"/>
          </p:nvPr>
        </p:nvSpPr>
        <p:spPr>
          <a:xfrm>
            <a:off x="457200" y="274638"/>
            <a:ext cx="8229600" cy="1143000"/>
          </a:xfrm>
        </p:spPr>
        <p:txBody>
          <a:bodyPr>
            <a:normAutofit/>
          </a:bodyPr>
          <a:lstStyle/>
          <a:p>
            <a:r>
              <a:rPr lang="de-DE" dirty="0" err="1" smtClean="0"/>
              <a:t>nmrML</a:t>
            </a:r>
            <a:r>
              <a:rPr lang="de-DE" dirty="0" smtClean="0"/>
              <a:t> </a:t>
            </a:r>
            <a:r>
              <a:rPr lang="de-DE" dirty="0" smtClean="0"/>
              <a:t>Workflow </a:t>
            </a:r>
            <a:r>
              <a:rPr lang="de-DE" dirty="0" err="1" smtClean="0"/>
              <a:t>oriented</a:t>
            </a:r>
            <a:r>
              <a:rPr lang="de-DE" dirty="0" smtClean="0"/>
              <a:t> </a:t>
            </a:r>
            <a:r>
              <a:rPr lang="de-DE" dirty="0" err="1" smtClean="0"/>
              <a:t>Overview</a:t>
            </a:r>
            <a:endParaRPr lang="de-DE" sz="2200" dirty="0"/>
          </a:p>
        </p:txBody>
      </p:sp>
    </p:spTree>
    <p:extLst>
      <p:ext uri="{BB962C8B-B14F-4D97-AF65-F5344CB8AC3E}">
        <p14:creationId xmlns:p14="http://schemas.microsoft.com/office/powerpoint/2010/main" val="737787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Coverage</a:t>
            </a:r>
            <a:r>
              <a:rPr lang="de-DE" dirty="0" smtClean="0"/>
              <a:t> </a:t>
            </a:r>
            <a:r>
              <a:rPr lang="de-DE" dirty="0" err="1" smtClean="0"/>
              <a:t>of</a:t>
            </a:r>
            <a:r>
              <a:rPr lang="de-DE" dirty="0" smtClean="0"/>
              <a:t> </a:t>
            </a:r>
            <a:r>
              <a:rPr lang="de-DE" dirty="0" err="1" smtClean="0"/>
              <a:t>nmrML</a:t>
            </a:r>
            <a:endParaRPr lang="de-DE"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537" y="1501959"/>
            <a:ext cx="4878663" cy="5340067"/>
          </a:xfrm>
        </p:spPr>
      </p:pic>
      <p:sp>
        <p:nvSpPr>
          <p:cNvPr id="4" name="Foliennummernplatzhalter 3"/>
          <p:cNvSpPr>
            <a:spLocks noGrp="1"/>
          </p:cNvSpPr>
          <p:nvPr>
            <p:ph type="sldNum" sz="quarter" idx="12"/>
          </p:nvPr>
        </p:nvSpPr>
        <p:spPr/>
        <p:txBody>
          <a:bodyPr/>
          <a:lstStyle/>
          <a:p>
            <a:fld id="{90FC4FFB-B965-8740-A682-FFDFBB4E4C58}" type="slidenum">
              <a:rPr lang="en-US" smtClean="0"/>
              <a:t>6</a:t>
            </a:fld>
            <a:endParaRPr lang="en-US"/>
          </a:p>
        </p:txBody>
      </p:sp>
    </p:spTree>
    <p:extLst>
      <p:ext uri="{BB962C8B-B14F-4D97-AF65-F5344CB8AC3E}">
        <p14:creationId xmlns:p14="http://schemas.microsoft.com/office/powerpoint/2010/main" val="3470739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a:xfrm>
            <a:off x="915839" y="324734"/>
            <a:ext cx="7043570" cy="939546"/>
          </a:xfrm>
        </p:spPr>
        <p:txBody>
          <a:bodyPr>
            <a:normAutofit/>
          </a:bodyPr>
          <a:lstStyle/>
          <a:p>
            <a:r>
              <a:rPr lang="de-DE" dirty="0" smtClean="0"/>
              <a:t>www.nmrML.org</a:t>
            </a:r>
            <a:endParaRPr lang="de-DE" dirty="0"/>
          </a:p>
        </p:txBody>
      </p:sp>
      <p:sp>
        <p:nvSpPr>
          <p:cNvPr id="6" name="Foliennummernplatzhalter 5"/>
          <p:cNvSpPr>
            <a:spLocks noGrp="1"/>
          </p:cNvSpPr>
          <p:nvPr>
            <p:ph type="sldNum" sz="quarter" idx="12"/>
          </p:nvPr>
        </p:nvSpPr>
        <p:spPr/>
        <p:txBody>
          <a:bodyPr/>
          <a:lstStyle/>
          <a:p>
            <a:fld id="{90FC4FFB-B965-8740-A682-FFDFBB4E4C58}" type="slidenum">
              <a:rPr lang="en-US" smtClean="0"/>
              <a:t>7</a:t>
            </a:fld>
            <a:endParaRPr lang="en-US"/>
          </a:p>
        </p:txBody>
      </p:sp>
      <p:pic>
        <p:nvPicPr>
          <p:cNvPr id="8" name="Grafik 7"/>
          <p:cNvPicPr>
            <a:picLocks noChangeAspect="1"/>
          </p:cNvPicPr>
          <p:nvPr/>
        </p:nvPicPr>
        <p:blipFill>
          <a:blip r:embed="rId2"/>
          <a:stretch>
            <a:fillRect/>
          </a:stretch>
        </p:blipFill>
        <p:spPr>
          <a:xfrm>
            <a:off x="0" y="1558369"/>
            <a:ext cx="9144000" cy="4200084"/>
          </a:xfrm>
          <a:prstGeom prst="rect">
            <a:avLst/>
          </a:prstGeom>
        </p:spPr>
      </p:pic>
    </p:spTree>
    <p:extLst>
      <p:ext uri="{BB962C8B-B14F-4D97-AF65-F5344CB8AC3E}">
        <p14:creationId xmlns:p14="http://schemas.microsoft.com/office/powerpoint/2010/main" val="38795984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err="1" smtClean="0"/>
              <a:t>Acquisition</a:t>
            </a:r>
            <a:r>
              <a:rPr lang="de-DE" dirty="0" smtClean="0"/>
              <a:t> </a:t>
            </a:r>
            <a:r>
              <a:rPr lang="de-DE" dirty="0"/>
              <a:t>P</a:t>
            </a:r>
            <a:r>
              <a:rPr lang="de-DE" dirty="0" smtClean="0"/>
              <a:t>arameter </a:t>
            </a:r>
            <a:r>
              <a:rPr lang="de-DE" dirty="0" err="1" smtClean="0"/>
              <a:t>Mappings</a:t>
            </a:r>
            <a:r>
              <a:rPr lang="de-DE" dirty="0" smtClean="0"/>
              <a:t/>
            </a:r>
            <a:br>
              <a:rPr lang="de-DE" dirty="0" smtClean="0"/>
            </a:br>
            <a:r>
              <a:rPr lang="de-DE" sz="2700" dirty="0" err="1" smtClean="0"/>
              <a:t>vendor</a:t>
            </a:r>
            <a:r>
              <a:rPr lang="de-DE" sz="2700" dirty="0" smtClean="0"/>
              <a:t> </a:t>
            </a:r>
            <a:r>
              <a:rPr lang="de-DE" sz="2700" dirty="0" err="1" smtClean="0"/>
              <a:t>to</a:t>
            </a:r>
            <a:r>
              <a:rPr lang="de-DE" sz="2700" dirty="0" smtClean="0"/>
              <a:t> </a:t>
            </a:r>
            <a:r>
              <a:rPr lang="de-DE" sz="2700" dirty="0" err="1" smtClean="0"/>
              <a:t>nmrML</a:t>
            </a:r>
            <a:endParaRPr lang="de-DE" sz="2700" dirty="0"/>
          </a:p>
        </p:txBody>
      </p:sp>
      <p:sp>
        <p:nvSpPr>
          <p:cNvPr id="4" name="Foliennummernplatzhalter 3"/>
          <p:cNvSpPr>
            <a:spLocks noGrp="1"/>
          </p:cNvSpPr>
          <p:nvPr>
            <p:ph type="sldNum" sz="quarter" idx="12"/>
          </p:nvPr>
        </p:nvSpPr>
        <p:spPr/>
        <p:txBody>
          <a:bodyPr/>
          <a:lstStyle/>
          <a:p>
            <a:fld id="{90FC4FFB-B965-8740-A682-FFDFBB4E4C58}" type="slidenum">
              <a:rPr lang="en-US" smtClean="0"/>
              <a:t>8</a:t>
            </a:fld>
            <a:endParaRPr lang="en-US"/>
          </a:p>
        </p:txBody>
      </p:sp>
      <p:graphicFrame>
        <p:nvGraphicFramePr>
          <p:cNvPr id="7" name="Tabelle 6"/>
          <p:cNvGraphicFramePr>
            <a:graphicFrameLocks noGrp="1"/>
          </p:cNvGraphicFramePr>
          <p:nvPr>
            <p:extLst>
              <p:ext uri="{D42A27DB-BD31-4B8C-83A1-F6EECF244321}">
                <p14:modId xmlns:p14="http://schemas.microsoft.com/office/powerpoint/2010/main" val="88546272"/>
              </p:ext>
            </p:extLst>
          </p:nvPr>
        </p:nvGraphicFramePr>
        <p:xfrm>
          <a:off x="680132" y="2569198"/>
          <a:ext cx="7572140" cy="3787152"/>
        </p:xfrm>
        <a:graphic>
          <a:graphicData uri="http://schemas.openxmlformats.org/drawingml/2006/table">
            <a:tbl>
              <a:tblPr/>
              <a:tblGrid>
                <a:gridCol w="3357198"/>
                <a:gridCol w="1570442"/>
                <a:gridCol w="1453653"/>
                <a:gridCol w="1190847"/>
              </a:tblGrid>
              <a:tr h="225609">
                <a:tc>
                  <a:txBody>
                    <a:bodyPr/>
                    <a:lstStyle/>
                    <a:p>
                      <a:pPr rtl="0" fontAlgn="b"/>
                      <a:r>
                        <a:rPr lang="de-DE" sz="1800" b="1" dirty="0" err="1">
                          <a:effectLst/>
                        </a:rPr>
                        <a:t>numberOfScans</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a:effectLst/>
                        </a:rPr>
                        <a:t>NS</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b="0" dirty="0" err="1">
                          <a:solidFill>
                            <a:schemeClr val="tx1"/>
                          </a:solidFill>
                          <a:effectLst/>
                          <a:latin typeface="Consolas" panose="020B0609020204030204" pitchFamily="49" charset="0"/>
                        </a:rPr>
                        <a:t>nt</a:t>
                      </a:r>
                      <a:endParaRPr lang="de-DE" sz="1800" b="0" dirty="0">
                        <a:solidFill>
                          <a:schemeClr val="tx1"/>
                        </a:solidFill>
                        <a:effectLst/>
                        <a:latin typeface="Consolas" panose="020B0609020204030204" pitchFamily="49" charset="0"/>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solidFill>
                      <a:srgbClr val="FFFFFF"/>
                    </a:solidFill>
                  </a:tcPr>
                </a:tc>
                <a:tc>
                  <a:txBody>
                    <a:bodyPr/>
                    <a:lstStyle/>
                    <a:p>
                      <a:pPr rtl="0" fontAlgn="b"/>
                      <a:r>
                        <a:rPr lang="de-DE" sz="1800" dirty="0" err="1">
                          <a:effectLst/>
                        </a:rPr>
                        <a:t>total_scans</a:t>
                      </a:r>
                      <a:endParaRPr lang="de-DE" sz="1800"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numberOfSteadyStateScans</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DS</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err="1">
                          <a:effectLst/>
                        </a:rPr>
                        <a:t>ss</a:t>
                      </a:r>
                      <a:endParaRPr lang="de-DE" sz="1800"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err="1">
                          <a:effectLst/>
                        </a:rPr>
                        <a:t>x_prescans</a:t>
                      </a:r>
                      <a:endParaRPr lang="de-DE" sz="1800"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sampleAcquisitionTemperature</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TE</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temp</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temp_set</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spinningRate</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MASR</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spin</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spin_set</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relaxationDelay</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D1</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d1</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relaxation_delay</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pulseSequence</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PULPROG</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seqfil</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err="1">
                          <a:effectLst/>
                        </a:rPr>
                        <a:t>experiment</a:t>
                      </a:r>
                      <a:endParaRPr lang="de-DE" sz="1800"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numberOfDataPoints</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TD</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np</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x_points</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acquisitionNucleus</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NUC_1</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tn</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x_domain</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sweepWidth</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SW_H</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sw</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x_sweep</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pulseWidth</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P1</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pw</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x_pulse</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irradiationFrequency</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SF01</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sfrq</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x_freq</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r h="225609">
                <a:tc>
                  <a:txBody>
                    <a:bodyPr/>
                    <a:lstStyle/>
                    <a:p>
                      <a:pPr rtl="0" fontAlgn="b"/>
                      <a:r>
                        <a:rPr lang="de-DE" sz="1800" b="1" dirty="0" err="1">
                          <a:effectLst/>
                        </a:rPr>
                        <a:t>decouplingNucleus</a:t>
                      </a:r>
                      <a:endParaRPr lang="de-DE" sz="1800" b="1"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a:effectLst/>
                        </a:rPr>
                        <a:t>NUC_2</a:t>
                      </a: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err="1" smtClean="0">
                          <a:solidFill>
                            <a:schemeClr val="tx1"/>
                          </a:solidFill>
                          <a:effectLst/>
                        </a:rPr>
                        <a:t>dn</a:t>
                      </a:r>
                      <a:r>
                        <a:rPr lang="de-DE" sz="1800" dirty="0" smtClean="0">
                          <a:solidFill>
                            <a:schemeClr val="tx1"/>
                          </a:solidFill>
                          <a:effectLst/>
                        </a:rPr>
                        <a:t> </a:t>
                      </a:r>
                      <a:endParaRPr lang="de-DE" sz="1800" dirty="0">
                        <a:solidFill>
                          <a:schemeClr val="tx1"/>
                        </a:solidFill>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c>
                  <a:txBody>
                    <a:bodyPr/>
                    <a:lstStyle/>
                    <a:p>
                      <a:pPr rtl="0" fontAlgn="b"/>
                      <a:r>
                        <a:rPr lang="de-DE" sz="1800" dirty="0" smtClean="0">
                          <a:effectLst/>
                        </a:rPr>
                        <a:t>-</a:t>
                      </a:r>
                      <a:endParaRPr lang="de-DE" sz="1800" dirty="0">
                        <a:effectLst/>
                      </a:endParaRPr>
                    </a:p>
                  </a:txBody>
                  <a:tcPr marL="13813" marR="13813" marT="9208" marB="9208" anchor="b">
                    <a:lnL w="7620" cap="flat" cmpd="sng" algn="ctr">
                      <a:solidFill>
                        <a:srgbClr val="CCCCCC"/>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tcPr>
                </a:tc>
              </a:tr>
            </a:tbl>
          </a:graphicData>
        </a:graphic>
      </p:graphicFrame>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157" y="1702835"/>
            <a:ext cx="1756543" cy="792777"/>
          </a:xfrm>
          <a:prstGeom prst="rect">
            <a:avLst/>
          </a:prstGeom>
        </p:spPr>
      </p:pic>
      <p:pic>
        <p:nvPicPr>
          <p:cNvPr id="9" name="Grafik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4859" y="2040308"/>
            <a:ext cx="1127413" cy="256121"/>
          </a:xfrm>
          <a:prstGeom prst="rect">
            <a:avLst/>
          </a:prstGeom>
        </p:spPr>
      </p:pic>
      <p:pic>
        <p:nvPicPr>
          <p:cNvPr id="10" name="Grafi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8382" y="1771980"/>
            <a:ext cx="1134249" cy="654485"/>
          </a:xfrm>
          <a:prstGeom prst="rect">
            <a:avLst/>
          </a:prstGeom>
        </p:spPr>
      </p:pic>
      <p:pic>
        <p:nvPicPr>
          <p:cNvPr id="11" name="Grafik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32" y="1736990"/>
            <a:ext cx="1790843" cy="689475"/>
          </a:xfrm>
          <a:prstGeom prst="rect">
            <a:avLst/>
          </a:prstGeom>
        </p:spPr>
      </p:pic>
    </p:spTree>
    <p:extLst>
      <p:ext uri="{BB962C8B-B14F-4D97-AF65-F5344CB8AC3E}">
        <p14:creationId xmlns:p14="http://schemas.microsoft.com/office/powerpoint/2010/main" val="1383262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smtClean="0"/>
              <a:t>Expressivity in </a:t>
            </a:r>
            <a:r>
              <a:rPr lang="en-US" dirty="0"/>
              <a:t>different use </a:t>
            </a:r>
            <a:r>
              <a:rPr lang="en-US" dirty="0" smtClean="0"/>
              <a:t>cases</a:t>
            </a:r>
            <a:endParaRPr lang="de-DE" dirty="0"/>
          </a:p>
        </p:txBody>
      </p:sp>
      <p:sp>
        <p:nvSpPr>
          <p:cNvPr id="3" name="Inhaltsplatzhalter 2"/>
          <p:cNvSpPr>
            <a:spLocks noGrp="1"/>
          </p:cNvSpPr>
          <p:nvPr>
            <p:ph idx="1"/>
          </p:nvPr>
        </p:nvSpPr>
        <p:spPr>
          <a:xfrm>
            <a:off x="457200" y="1720738"/>
            <a:ext cx="8229600" cy="4525963"/>
          </a:xfrm>
        </p:spPr>
        <p:txBody>
          <a:bodyPr>
            <a:normAutofit fontScale="77500" lnSpcReduction="20000"/>
          </a:bodyPr>
          <a:lstStyle/>
          <a:p>
            <a:pPr marL="0" indent="0">
              <a:buNone/>
            </a:pPr>
            <a:r>
              <a:rPr lang="de-DE" dirty="0" smtClean="0"/>
              <a:t>Things </a:t>
            </a:r>
            <a:r>
              <a:rPr lang="de-DE" dirty="0" err="1" smtClean="0"/>
              <a:t>you</a:t>
            </a:r>
            <a:r>
              <a:rPr lang="de-DE" dirty="0" smtClean="0"/>
              <a:t> </a:t>
            </a:r>
            <a:r>
              <a:rPr lang="de-DE" dirty="0" err="1" smtClean="0"/>
              <a:t>can</a:t>
            </a:r>
            <a:r>
              <a:rPr lang="de-DE" dirty="0" smtClean="0"/>
              <a:t> do …</a:t>
            </a:r>
          </a:p>
          <a:p>
            <a:pPr marL="0" indent="0">
              <a:buNone/>
            </a:pPr>
            <a:endParaRPr lang="de-DE" dirty="0"/>
          </a:p>
          <a:p>
            <a:pPr marL="0" indent="0">
              <a:buNone/>
            </a:pPr>
            <a:r>
              <a:rPr lang="en-US" b="1" dirty="0" smtClean="0"/>
              <a:t>Example </a:t>
            </a:r>
            <a:r>
              <a:rPr lang="en-US" b="1" dirty="0"/>
              <a:t>1:</a:t>
            </a:r>
            <a:r>
              <a:rPr lang="en-US" dirty="0"/>
              <a:t> minimal </a:t>
            </a:r>
            <a:r>
              <a:rPr lang="en-US" dirty="0" smtClean="0"/>
              <a:t>Agilent FID raw </a:t>
            </a:r>
            <a:r>
              <a:rPr lang="en-US" dirty="0"/>
              <a:t>data </a:t>
            </a:r>
            <a:r>
              <a:rPr lang="en-US" dirty="0" smtClean="0"/>
              <a:t>capture plant extract</a:t>
            </a:r>
          </a:p>
          <a:p>
            <a:pPr marL="0" indent="0">
              <a:buNone/>
            </a:pPr>
            <a:r>
              <a:rPr lang="en-US" b="1" dirty="0" smtClean="0"/>
              <a:t>Example </a:t>
            </a:r>
            <a:r>
              <a:rPr lang="en-US" b="1" dirty="0"/>
              <a:t>2: </a:t>
            </a:r>
            <a:r>
              <a:rPr lang="en-US" dirty="0" smtClean="0"/>
              <a:t>raw data &amp; processed Bruker 1R spectrum</a:t>
            </a:r>
          </a:p>
          <a:p>
            <a:pPr marL="0" indent="0">
              <a:buNone/>
            </a:pPr>
            <a:r>
              <a:rPr lang="en-US" b="1" dirty="0" smtClean="0"/>
              <a:t>Example </a:t>
            </a:r>
            <a:r>
              <a:rPr lang="en-US" b="1" dirty="0"/>
              <a:t>3: </a:t>
            </a:r>
            <a:r>
              <a:rPr lang="en-US" dirty="0"/>
              <a:t>single </a:t>
            </a:r>
            <a:r>
              <a:rPr lang="en-US" dirty="0" smtClean="0"/>
              <a:t>(HMDB) reference </a:t>
            </a:r>
            <a:r>
              <a:rPr lang="en-US" dirty="0"/>
              <a:t>compound </a:t>
            </a:r>
            <a:r>
              <a:rPr lang="en-US" dirty="0" smtClean="0"/>
              <a:t>&amp; complete atom-to-peak annotation (NMR Assign)</a:t>
            </a:r>
          </a:p>
          <a:p>
            <a:pPr marL="0" indent="0">
              <a:buNone/>
            </a:pPr>
            <a:r>
              <a:rPr lang="en-US" b="1" dirty="0" smtClean="0"/>
              <a:t>Example </a:t>
            </a:r>
            <a:r>
              <a:rPr lang="en-US" b="1" dirty="0"/>
              <a:t>4:</a:t>
            </a:r>
            <a:r>
              <a:rPr lang="en-US" dirty="0"/>
              <a:t> </a:t>
            </a:r>
            <a:r>
              <a:rPr lang="en-US" dirty="0" smtClean="0"/>
              <a:t>complex </a:t>
            </a:r>
            <a:r>
              <a:rPr lang="en-US" dirty="0" err="1"/>
              <a:t>biosample</a:t>
            </a:r>
            <a:r>
              <a:rPr lang="en-US" dirty="0"/>
              <a:t> </a:t>
            </a:r>
            <a:r>
              <a:rPr lang="en-US" dirty="0" smtClean="0"/>
              <a:t>&amp; </a:t>
            </a:r>
            <a:r>
              <a:rPr lang="en-US" dirty="0"/>
              <a:t>quantification </a:t>
            </a:r>
            <a:r>
              <a:rPr lang="en-US" dirty="0" smtClean="0"/>
              <a:t>for identified molecule list (</a:t>
            </a:r>
            <a:r>
              <a:rPr lang="en-US" dirty="0" err="1" smtClean="0"/>
              <a:t>Bayesil</a:t>
            </a:r>
            <a:r>
              <a:rPr lang="en-US" dirty="0" smtClean="0"/>
              <a:t>)</a:t>
            </a:r>
          </a:p>
          <a:p>
            <a:pPr marL="0" indent="0">
              <a:buNone/>
            </a:pPr>
            <a:r>
              <a:rPr lang="en-US" b="1" dirty="0" smtClean="0"/>
              <a:t>Example </a:t>
            </a:r>
            <a:r>
              <a:rPr lang="en-US" b="1" dirty="0"/>
              <a:t>5: </a:t>
            </a:r>
            <a:r>
              <a:rPr lang="en-US" dirty="0" smtClean="0"/>
              <a:t>MTBLS1 </a:t>
            </a:r>
            <a:r>
              <a:rPr lang="en-US" dirty="0"/>
              <a:t>dataset </a:t>
            </a:r>
            <a:r>
              <a:rPr lang="en-US" dirty="0" smtClean="0"/>
              <a:t>from </a:t>
            </a:r>
            <a:r>
              <a:rPr lang="en-US" dirty="0" err="1" smtClean="0"/>
              <a:t>Metabolights</a:t>
            </a:r>
            <a:endParaRPr lang="en-US" dirty="0" smtClean="0"/>
          </a:p>
          <a:p>
            <a:pPr marL="0" indent="0">
              <a:buNone/>
            </a:pPr>
            <a:r>
              <a:rPr lang="en-US" b="1" dirty="0" smtClean="0"/>
              <a:t>Example </a:t>
            </a:r>
            <a:r>
              <a:rPr lang="en-US" b="1" dirty="0"/>
              <a:t>6:</a:t>
            </a:r>
            <a:r>
              <a:rPr lang="en-US" dirty="0"/>
              <a:t> </a:t>
            </a:r>
            <a:r>
              <a:rPr lang="en-US" dirty="0" smtClean="0"/>
              <a:t>2D </a:t>
            </a:r>
            <a:r>
              <a:rPr lang="en-US" dirty="0"/>
              <a:t>NMR spectrum capture for </a:t>
            </a:r>
            <a:r>
              <a:rPr lang="en-US" dirty="0" smtClean="0"/>
              <a:t>HSQC</a:t>
            </a:r>
          </a:p>
        </p:txBody>
      </p:sp>
      <p:sp>
        <p:nvSpPr>
          <p:cNvPr id="4" name="Foliennummernplatzhalter 3"/>
          <p:cNvSpPr>
            <a:spLocks noGrp="1"/>
          </p:cNvSpPr>
          <p:nvPr>
            <p:ph type="sldNum" sz="quarter" idx="12"/>
          </p:nvPr>
        </p:nvSpPr>
        <p:spPr/>
        <p:txBody>
          <a:bodyPr/>
          <a:lstStyle/>
          <a:p>
            <a:fld id="{90FC4FFB-B965-8740-A682-FFDFBB4E4C58}" type="slidenum">
              <a:rPr lang="en-US" smtClean="0"/>
              <a:t>9</a:t>
            </a:fld>
            <a:endParaRPr lang="en-US"/>
          </a:p>
        </p:txBody>
      </p:sp>
    </p:spTree>
    <p:extLst>
      <p:ext uri="{BB962C8B-B14F-4D97-AF65-F5344CB8AC3E}">
        <p14:creationId xmlns:p14="http://schemas.microsoft.com/office/powerpoint/2010/main" val="2042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henomenal">
  <a:themeElements>
    <a:clrScheme name="PhenoMeNal Palette">
      <a:dk1>
        <a:sysClr val="windowText" lastClr="000000"/>
      </a:dk1>
      <a:lt1>
        <a:sysClr val="window" lastClr="FFFFFF"/>
      </a:lt1>
      <a:dk2>
        <a:srgbClr val="41457E"/>
      </a:dk2>
      <a:lt2>
        <a:srgbClr val="EEECE1"/>
      </a:lt2>
      <a:accent1>
        <a:srgbClr val="6E0141"/>
      </a:accent1>
      <a:accent2>
        <a:srgbClr val="D83C8A"/>
      </a:accent2>
      <a:accent3>
        <a:srgbClr val="91BADE"/>
      </a:accent3>
      <a:accent4>
        <a:srgbClr val="39ADC2"/>
      </a:accent4>
      <a:accent5>
        <a:srgbClr val="9FB3C5"/>
      </a:accent5>
      <a:accent6>
        <a:srgbClr val="41457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Phenomenal.thmx</Template>
  <TotalTime>0</TotalTime>
  <Words>1767</Words>
  <Application>Microsoft Office PowerPoint</Application>
  <PresentationFormat>Bildschirmpräsentation (4:3)</PresentationFormat>
  <Paragraphs>258</Paragraphs>
  <Slides>30</Slides>
  <Notes>1</Notes>
  <HiddenSlides>0</HiddenSlides>
  <MMClips>0</MMClips>
  <ScaleCrop>false</ScaleCrop>
  <HeadingPairs>
    <vt:vector size="8" baseType="variant">
      <vt:variant>
        <vt:lpstr>Verwendete Schriftarten</vt:lpstr>
      </vt:variant>
      <vt:variant>
        <vt:i4>7</vt:i4>
      </vt:variant>
      <vt:variant>
        <vt:lpstr>Design</vt:lpstr>
      </vt:variant>
      <vt:variant>
        <vt:i4>1</vt:i4>
      </vt:variant>
      <vt:variant>
        <vt:lpstr>Eingebettete OLE-Server</vt:lpstr>
      </vt:variant>
      <vt:variant>
        <vt:i4>1</vt:i4>
      </vt:variant>
      <vt:variant>
        <vt:lpstr>Folientitel</vt:lpstr>
      </vt:variant>
      <vt:variant>
        <vt:i4>30</vt:i4>
      </vt:variant>
    </vt:vector>
  </HeadingPairs>
  <TitlesOfParts>
    <vt:vector size="39" baseType="lpstr">
      <vt:lpstr>Arial</vt:lpstr>
      <vt:lpstr>Arial Narrow</vt:lpstr>
      <vt:lpstr>Calibri</vt:lpstr>
      <vt:lpstr>Consolas</vt:lpstr>
      <vt:lpstr>Gotham-BoldItalic</vt:lpstr>
      <vt:lpstr>Gotham-Book</vt:lpstr>
      <vt:lpstr>Times New Roman</vt:lpstr>
      <vt:lpstr>Phenomenal</vt:lpstr>
      <vt:lpstr>Image</vt:lpstr>
      <vt:lpstr>nmrML: An open vendor-neutral  data format for NMR</vt:lpstr>
      <vt:lpstr>A Collaborative Effort</vt:lpstr>
      <vt:lpstr>Design guidance</vt:lpstr>
      <vt:lpstr>nmrML Overview tool ecosystem</vt:lpstr>
      <vt:lpstr>nmrML Workflow oriented Overview</vt:lpstr>
      <vt:lpstr>Coverage of nmrML</vt:lpstr>
      <vt:lpstr>www.nmrML.org</vt:lpstr>
      <vt:lpstr>Acquisition Parameter Mappings vendor to nmrML</vt:lpstr>
      <vt:lpstr>Expressivity in different use cases</vt:lpstr>
      <vt:lpstr>Peak-to-Atom Assignment  in nmrML-Assign Example 3: HMDB Reference Compound</vt:lpstr>
      <vt:lpstr>Data Validations for Quality Assurance</vt:lpstr>
      <vt:lpstr>nmrML supporting workflows tameNMR</vt:lpstr>
      <vt:lpstr>Repeatable Galaxy Workflows NMR preprocessing </vt:lpstr>
      <vt:lpstr>Summary</vt:lpstr>
      <vt:lpstr>Resources</vt:lpstr>
      <vt:lpstr>              Acknowledgements</vt:lpstr>
      <vt:lpstr>FREE Workshop:  See nmrML in action</vt:lpstr>
      <vt:lpstr>Standing on the shoulders of Giants</vt:lpstr>
      <vt:lpstr>PowerPoint-Präsentation</vt:lpstr>
      <vt:lpstr>When to use CV descriptors</vt:lpstr>
      <vt:lpstr>nmrML Schema instantiation (Hop FID data example)</vt:lpstr>
      <vt:lpstr>Basic Elements in nmrML</vt:lpstr>
      <vt:lpstr>nmrML acquisition data</vt:lpstr>
      <vt:lpstr>6 Examples</vt:lpstr>
      <vt:lpstr>Spectrum Annotation</vt:lpstr>
      <vt:lpstr>nmrML code example for Peak assignment</vt:lpstr>
      <vt:lpstr>PowerPoint-Präsentation</vt:lpstr>
      <vt:lpstr>PowerPoint-Präsentation</vt:lpstr>
      <vt:lpstr>MTBLS1</vt:lpstr>
      <vt:lpstr>PowerPoint-Präsentation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PhenoMeNal Joint Scientific and Industry Board meeting</dc:title>
  <dc:creator>namrata</dc:creator>
  <cp:lastModifiedBy>Schober, Daniel</cp:lastModifiedBy>
  <cp:revision>93</cp:revision>
  <dcterms:created xsi:type="dcterms:W3CDTF">2016-11-17T10:01:17Z</dcterms:created>
  <dcterms:modified xsi:type="dcterms:W3CDTF">2018-01-23T14:05:35Z</dcterms:modified>
</cp:coreProperties>
</file>